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notesMasterIdLst>
    <p:notesMasterId r:id="rId24"/>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Open with confidence and tone. Frame: 'This pack is not a wellbeing update — it's a board-level risk and governance brief, prepared in partnership with the AICD.' Acknowledge the room: HR, ESG, WHS, CFO. Tell directors what to expect: ~20 minutes, four parts — the scale of the risk, the director duty, what leading employers are doing, and a costed recommendation. Pause. Ask them to hold questions until the framework slide (slide 14) so the financial case lands in context.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First of three case studies — use whichever resonates with the board's sector. Tier-1 construction: 4,200 site workers, 2,840 screened, 11 melanomas detected, 9 at Stage 0–I. Read the pull quote in the contractor's voice: 'paid for itself in year one on avoided long-tail leave alone.' Directors trust peer evidence — this is a peer telling them it works.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Second case study — ASX-listed utility, which lands well with listed-company boards. The numbers to emphasise: 71% participation (above the 60% benchmark), 184 biopsy referrals, 6 melanomas detected (5 at Stage 0–I). The two operational metrics matter most: 38% reduction in workers' comp claims on a 3-year rolling basis, and +9pt engagement lift. This is the slide that quietly makes the insurance and retention case at the same time.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Hand control back to the directors. Read each question aloud, slowly, and pause. Say: 'You don't need to answer these now — these are the questions to put on the next agenda.' This slide does the work of turning the briefing into board action without you having to push. If the chair picks up any one of the six, the meeting has succeeded.</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Position the company against its peers. The four moves — structured screening, targeted education, director-level reporting, external assurance — are how a board-grade program is distinguished from a wellbeing campaign. Note the deliberate language: 'not ad-hoc skin check days', 'not generic SunSmart posters'. This is how to signal that the company is operating at the standard leading employers in the sector have already moved to.</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framework slide. Four pillars: Expose, Educate, Screen, Report. This is the architecture of the recommendation — every other slide supports one of these four. Walk them in order: map the risk, build the knowledge, run the clinical program, close the loop into governance reporting. Tell the board: 'This is the structure of what we're proposing.' Then pause for questions — this is the natural Q&amp;A point in the deck.</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insurance signal — $32.8M in accepted occupational skin cancer workers' comp claims, 2010–2019, from Safe Work Australia. Frame it for the CFO and the risk committee: insurers are now asking, in renewal questionnaires, what prevention programs are in place — and pricing accordingly. A structured program is no longer an internal wellbeing initiative; it's evidence on the table at renewal. This often unlocks budget that wellbeing alone cannot.</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director liability slide. Walk Section 27 of the model WHS Act limb-by-limb — knowledge, hazard understanding, resources, information flow, compliance, verification — and show that UV risk meets every one. The framing: 'This is not a stretch interpretation. UV is squarely in scope.' This is the slide to use if a director asks whether action is genuinely required or just nice-to-have. The answer the AICD supports: required.</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Map the program into the disclosure frameworks the board already uses — ASX Principle 3, ISSB / IFRS S1+S2, GRI 403, SASB sector standards, modern slavery / workforce statements. The point: workforce skin health is not a new disclosure category, it's an existing one the company is likely already under-reporting. For ESG committee members, this slide reframes the program as a disclosure-quality improvement, not a new obligation.</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CFO slide. Walk the four lines — investment, avoided absence/backfill, avoided workers' comp loading, retention value — across three years. Net 3-year value: $1.39M on a $660k investment for a 2,000-worker outdoor enterprise. Be explicit: 'These inputs are illustrative; we'll re-run with your numbers in the executive briefing.' Then commit to producing a company-specific model as a follow-up. This is what moves it from idea to budget line.</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roadmap. Four quarters: endorse and scope, educate, screen, report. The message: this is not a multi-year transformation — it's a 12-month cycle that produces a director-level report by the end of the first year, ready for the next disclosure cycle. Ask the board to endorse Q1 today: workforce baseline, partner selection, officer briefing. That's the only decision needed in this meeting.</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the slide directors will remember if they remember only one. Read the five points slowly — don't paraphrase. Land the framing: 'Material risk. Director duty. Financial signal. Disclosure shift. Proportionate action.' If you only have five minutes with the board, this is the deck. Flag that every claim from here on is sourced to Cancer Council, AIHW, Safe Work Australia or the AICD — no marketing numbers.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Confirm who needs to be in the room when this lands. Use it to nudge the chair to involve the right committees: people / remuneration for HR and retention angle, audit &amp; risk for WHS and insurance, ESG committee for disclosure. If those three committees see this, the program has the governance coverage it needs.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ask. One sentence: 'We're requesting board endorsement to proceed to an Executive Workplace Prevention Briefing — a 45-minute private session to translate this pack into a costed program for our workforce.' That is the single decision in front of the board today. Leave the contact details on screen and stop talking — let the chair move the resolution.</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sources slide. Do not walk through line-by-line — point to it. Use it to pre-empt any 'where do these numbers come from?' challenge. Every statistic in the deck is from Cancer Council Australia, AIHW, Safe Work Australia, the AICD, ASX Corporate Governance Council, ISSB, GRI, Deloitte or AIG. Offer to share the full source list with any director who wants to validate independently — and mean it.</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Lead with the headline: Australia has the world's highest melanoma incidence. The 2-in-3 figure is lifetime risk by age 70 from Cancer Council Australia — assume it applies to your workforce. The 1,455 figure is annual melanoma deaths from AIHW; contextualise it against road toll (~1,200) to make it tangible. The $1.72B is the national health system cost. Close with the board takeaway verbatim: this is mainstream workforce health, not an edge case.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Pivot from national to workforce-specific. The 5–10× UV dose multiplier is the key number — outdoor workers aren't 'a bit more exposed', they're an order of magnitude more exposed. Walk the sector list and ask directors to mentally tag which cohorts in their own workforce sit in those categories. If the company is in construction, utilities, transport, agri or emergency services, this is the slide to slow down on. Reference Safe Work Australia's occupational exposures dataset.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the clinical slide that makes the economic case inevitable. Stage I survival is 99%, Stage IV collapses to 26% — a 3.8× differential driven almost entirely by time-to-detection. Frame the implication: every month a melanoma sits undetected materially shifts the survival curve. Then connect it back: workplace screening compresses time-to-detection. This is why prevention is not optional spend — it's the variable that moves the survival number.</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Translate clinical impact into operational reality for the CFO and COO in the room. A single late-stage diagnosis isn't a two-week absence — it's 6–18 months of partial-capacity time. Walk the four phases: surgery (2–8 weeks off), adjuvant therapy (6–12 months intermittent), surveillance (5+ years follow-ups), and the 1.5–2× backfill cost in technical or field roles. This is where 'soft' wellbeing spend becomes hard P&amp;L.</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Shift from cost-avoidance to value-creation. The $48–110k replacement cost (AIG benchmark) is per skilled outdoor worker — it dwarfs the per-head cost of any prevention program. The +11pt engagement lift (Deloitte) is the under-discussed number: visible employer investment in worker health is one of the highest-leverage retention plays in outdoor sectors. Land it for HR directors: this is a retention story as much as a health story.</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 is the governance pivot. Read the four shifts as a sequence — duty of care, ESG 'S' reporting, insurance premium signal, talent &amp; retention — and note that any one of them would justify board attention; together they make it an agenda item. If a director asks 'why now?', this is the slide to point to. The phrase to use: 'This has moved from wellbeing line-item to governance imperative.'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Bring the abstract into the concrete with SCC's own program data. 1 in 8 workers screened are flagged for further review — directors typically underestimate this by 3–5×. 62% participation when employer-funded vs ~15% when self-directed. 0.9 melanomas per 1,000 workers, with the majority caught at Stage 0–I. Pause on that last point: this is the survival-curve slide (5) made real. Structured workplace screening is the mechanism that shifts diagnoses left on the stage axis.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jpe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jpe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jpe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jpe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jpe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jpe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jpeg"/><Relationship Id="rId2" Type="http://schemas.openxmlformats.org/officeDocument/2006/relationships/image" Target="../media/image-21-2.png"/><Relationship Id="rId3" Type="http://schemas.openxmlformats.org/officeDocument/2006/relationships/slideLayout" Target="../slideLayouts/slideLayout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jpeg"/><Relationship Id="rId2" Type="http://schemas.openxmlformats.org/officeDocument/2006/relationships/image" Target="../media/image-22-2.png"/><Relationship Id="rId3" Type="http://schemas.openxmlformats.org/officeDocument/2006/relationships/slideLayout" Target="../slideLayouts/slideLayout1.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1410"/>
        </a:solidFill>
      </p:bgPr>
    </p:bg>
    <p:spTree>
      <p:nvGrpSpPr>
        <p:cNvPr id="1" name=""/>
        <p:cNvGrpSpPr/>
        <p:nvPr/>
      </p:nvGrpSpPr>
      <p:grpSpPr>
        <a:xfrm>
          <a:off x="0" y="0"/>
          <a:ext cx="0" cy="0"/>
          <a:chOff x="0" y="0"/>
          <a:chExt cx="0" cy="0"/>
        </a:xfrm>
      </p:grpSpPr>
      <p:sp>
        <p:nvSpPr>
          <p:cNvPr id="2" name="Shape 0"/>
          <p:cNvSpPr/>
          <p:nvPr/>
        </p:nvSpPr>
        <p:spPr>
          <a:xfrm>
            <a:off x="0" y="0"/>
            <a:ext cx="12191695" cy="54864"/>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502920" y="411480"/>
            <a:ext cx="548640" cy="548640"/>
          </a:xfrm>
          <a:prstGeom prst="rect">
            <a:avLst/>
          </a:prstGeom>
        </p:spPr>
      </p:pic>
      <p:sp>
        <p:nvSpPr>
          <p:cNvPr id="4" name="Text 1"/>
          <p:cNvSpPr/>
          <p:nvPr/>
        </p:nvSpPr>
        <p:spPr>
          <a:xfrm>
            <a:off x="1143000" y="457200"/>
            <a:ext cx="3657600" cy="274320"/>
          </a:xfrm>
          <a:prstGeom prst="rect">
            <a:avLst/>
          </a:prstGeom>
          <a:noFill/>
          <a:ln/>
        </p:spPr>
        <p:txBody>
          <a:bodyPr wrap="square" rtlCol="0" anchor="ctr"/>
          <a:lstStyle/>
          <a:p>
            <a:pPr indent="0" marL="0">
              <a:buNone/>
            </a:pPr>
            <a:r>
              <a:rPr lang="en-US" sz="1300" b="1" dirty="0">
                <a:solidFill>
                  <a:srgbClr val="F5F1E8"/>
                </a:solidFill>
                <a:latin typeface="Georgia" pitchFamily="34" charset="0"/>
                <a:ea typeface="Georgia" pitchFamily="34" charset="-122"/>
                <a:cs typeface="Georgia" pitchFamily="34" charset="-120"/>
              </a:rPr>
              <a:t>Skin Check Champions</a:t>
            </a:r>
            <a:endParaRPr lang="en-US" sz="1300" dirty="0"/>
          </a:p>
        </p:txBody>
      </p:sp>
      <p:sp>
        <p:nvSpPr>
          <p:cNvPr id="5" name="Text 2"/>
          <p:cNvSpPr/>
          <p:nvPr/>
        </p:nvSpPr>
        <p:spPr>
          <a:xfrm>
            <a:off x="1143000" y="731520"/>
            <a:ext cx="3657600" cy="228600"/>
          </a:xfrm>
          <a:prstGeom prst="rect">
            <a:avLst/>
          </a:prstGeom>
          <a:noFill/>
          <a:ln/>
        </p:spPr>
        <p:txBody>
          <a:bodyPr wrap="square" rtlCol="0" anchor="ctr"/>
          <a:lstStyle/>
          <a:p>
            <a:pPr indent="0" marL="0">
              <a:buNone/>
            </a:pPr>
            <a:r>
              <a:rPr lang="en-US" sz="800" spc="400" kern="0" dirty="0">
                <a:solidFill>
                  <a:srgbClr val="D4B574"/>
                </a:solidFill>
                <a:latin typeface="Calibri" pitchFamily="34" charset="0"/>
                <a:ea typeface="Calibri" pitchFamily="34" charset="-122"/>
                <a:cs typeface="Calibri" pitchFamily="34" charset="-120"/>
              </a:rPr>
              <a:t>WORKPLACE PREVENTION</a:t>
            </a:r>
            <a:endParaRPr lang="en-US" sz="800" dirty="0"/>
          </a:p>
        </p:txBody>
      </p:sp>
      <p:pic>
        <p:nvPicPr>
          <p:cNvPr id="6" name="Image 1" descr="preencoded.png">    </p:cNvPr>
          <p:cNvPicPr>
            <a:picLocks noChangeAspect="1"/>
          </p:cNvPicPr>
          <p:nvPr/>
        </p:nvPicPr>
        <p:blipFill>
          <a:blip r:embed="rId2"/>
          <a:stretch>
            <a:fillRect/>
          </a:stretch>
        </p:blipFill>
        <p:spPr>
          <a:xfrm>
            <a:off x="4572000" y="411480"/>
            <a:ext cx="548640" cy="548640"/>
          </a:xfrm>
          <a:prstGeom prst="rect">
            <a:avLst/>
          </a:prstGeom>
        </p:spPr>
      </p:pic>
      <p:sp>
        <p:nvSpPr>
          <p:cNvPr id="7" name="Text 3"/>
          <p:cNvSpPr/>
          <p:nvPr/>
        </p:nvSpPr>
        <p:spPr>
          <a:xfrm>
            <a:off x="5212080" y="457200"/>
            <a:ext cx="3657600" cy="548640"/>
          </a:xfrm>
          <a:prstGeom prst="rect">
            <a:avLst/>
          </a:prstGeom>
          <a:noFill/>
          <a:ln/>
        </p:spPr>
        <p:txBody>
          <a:bodyPr wrap="square" rtlCol="0" anchor="ctr"/>
          <a:lstStyle/>
          <a:p>
            <a:pPr indent="0" marL="0">
              <a:buNone/>
            </a:pPr>
            <a:r>
              <a:rPr lang="en-US" sz="1100" dirty="0">
                <a:solidFill>
                  <a:srgbClr val="F5F1E8"/>
                </a:solidFill>
                <a:latin typeface="Georgia" pitchFamily="34" charset="0"/>
                <a:ea typeface="Georgia" pitchFamily="34" charset="-122"/>
                <a:cs typeface="Georgia" pitchFamily="34" charset="-120"/>
              </a:rPr>
              <a:t>Australian Institute of</a:t>
            </a:r>
            <a:endParaRPr lang="en-US" sz="1100" dirty="0"/>
          </a:p>
          <a:p>
            <a:pPr indent="0" marL="0">
              <a:buNone/>
            </a:pPr>
            <a:r>
              <a:rPr lang="en-US" sz="1100" dirty="0">
                <a:solidFill>
                  <a:srgbClr val="F5F1E8"/>
                </a:solidFill>
                <a:latin typeface="Georgia" pitchFamily="34" charset="0"/>
                <a:ea typeface="Georgia" pitchFamily="34" charset="-122"/>
                <a:cs typeface="Georgia" pitchFamily="34" charset="-120"/>
              </a:rPr>
              <a:t>Company Directors</a:t>
            </a:r>
            <a:endParaRPr lang="en-US" sz="1100" dirty="0"/>
          </a:p>
        </p:txBody>
      </p:sp>
      <p:sp>
        <p:nvSpPr>
          <p:cNvPr id="8" name="Shape 4"/>
          <p:cNvSpPr/>
          <p:nvPr/>
        </p:nvSpPr>
        <p:spPr>
          <a:xfrm>
            <a:off x="502920" y="2468880"/>
            <a:ext cx="548640" cy="0"/>
          </a:xfrm>
          <a:prstGeom prst="line">
            <a:avLst/>
          </a:prstGeom>
          <a:noFill/>
          <a:ln w="19050">
            <a:solidFill>
              <a:srgbClr val="B8923A"/>
            </a:solidFill>
            <a:prstDash val="solid"/>
          </a:ln>
        </p:spPr>
      </p:sp>
      <p:sp>
        <p:nvSpPr>
          <p:cNvPr id="9" name="Text 5"/>
          <p:cNvSpPr/>
          <p:nvPr/>
        </p:nvSpPr>
        <p:spPr>
          <a:xfrm>
            <a:off x="1188720" y="2377440"/>
            <a:ext cx="5486400" cy="274320"/>
          </a:xfrm>
          <a:prstGeom prst="rect">
            <a:avLst/>
          </a:prstGeom>
          <a:noFill/>
          <a:ln/>
        </p:spPr>
        <p:txBody>
          <a:bodyPr wrap="square" rtlCol="0" anchor="ctr"/>
          <a:lstStyle/>
          <a:p>
            <a:pPr indent="0" marL="0">
              <a:buNone/>
            </a:pPr>
            <a:r>
              <a:rPr lang="en-US" sz="1000" b="1" spc="500" kern="0" dirty="0">
                <a:solidFill>
                  <a:srgbClr val="D4B574"/>
                </a:solidFill>
                <a:latin typeface="Calibri" pitchFamily="34" charset="0"/>
                <a:ea typeface="Calibri" pitchFamily="34" charset="-122"/>
                <a:cs typeface="Calibri" pitchFamily="34" charset="-120"/>
              </a:rPr>
              <a:t>EXECUTIVE BOARD PACK  ·  2026</a:t>
            </a:r>
            <a:endParaRPr lang="en-US" sz="1000" dirty="0"/>
          </a:p>
        </p:txBody>
      </p:sp>
      <p:sp>
        <p:nvSpPr>
          <p:cNvPr id="10" name="Text 6"/>
          <p:cNvSpPr/>
          <p:nvPr/>
        </p:nvSpPr>
        <p:spPr>
          <a:xfrm>
            <a:off x="502920" y="2743200"/>
            <a:ext cx="11185855" cy="2377440"/>
          </a:xfrm>
          <a:prstGeom prst="rect">
            <a:avLst/>
          </a:prstGeom>
          <a:noFill/>
          <a:ln/>
        </p:spPr>
        <p:txBody>
          <a:bodyPr wrap="square" rtlCol="0" anchor="ctr"/>
          <a:lstStyle/>
          <a:p>
            <a:pPr indent="0" marL="0">
              <a:buNone/>
            </a:pPr>
            <a:r>
              <a:rPr lang="en-US" sz="4800" dirty="0">
                <a:solidFill>
                  <a:srgbClr val="F5F1E8"/>
                </a:solidFill>
                <a:latin typeface="Georgia" pitchFamily="34" charset="0"/>
                <a:ea typeface="Georgia" pitchFamily="34" charset="-122"/>
                <a:cs typeface="Georgia" pitchFamily="34" charset="-120"/>
              </a:rPr>
              <a:t>Why workplace skin cancer prevention</a:t>
            </a:r>
            <a:endParaRPr lang="en-US" sz="4800" dirty="0"/>
          </a:p>
          <a:p>
            <a:pPr indent="0" marL="0">
              <a:buNone/>
            </a:pPr>
            <a:r>
              <a:rPr lang="en-US" sz="4800" dirty="0">
                <a:solidFill>
                  <a:srgbClr val="F5F1E8"/>
                </a:solidFill>
                <a:latin typeface="Georgia" pitchFamily="34" charset="0"/>
                <a:ea typeface="Georgia" pitchFamily="34" charset="-122"/>
                <a:cs typeface="Georgia" pitchFamily="34" charset="-120"/>
              </a:rPr>
              <a:t>is now a </a:t>
            </a:r>
            <a:endParaRPr lang="en-US" sz="4800" dirty="0"/>
          </a:p>
          <a:p>
            <a:pPr indent="0" marL="0">
              <a:buNone/>
            </a:pPr>
            <a:r>
              <a:rPr lang="en-US" sz="4800" i="1" dirty="0">
                <a:solidFill>
                  <a:srgbClr val="B8923A"/>
                </a:solidFill>
                <a:latin typeface="Georgia" pitchFamily="34" charset="0"/>
                <a:ea typeface="Georgia" pitchFamily="34" charset="-122"/>
                <a:cs typeface="Georgia" pitchFamily="34" charset="-120"/>
              </a:rPr>
              <a:t>board-level issue.</a:t>
            </a:r>
            <a:endParaRPr lang="en-US" sz="4800" dirty="0"/>
          </a:p>
        </p:txBody>
      </p:sp>
      <p:sp>
        <p:nvSpPr>
          <p:cNvPr id="11" name="Text 7"/>
          <p:cNvSpPr/>
          <p:nvPr/>
        </p:nvSpPr>
        <p:spPr>
          <a:xfrm>
            <a:off x="502920" y="5120640"/>
            <a:ext cx="8686800" cy="822960"/>
          </a:xfrm>
          <a:prstGeom prst="rect">
            <a:avLst/>
          </a:prstGeom>
          <a:noFill/>
          <a:ln/>
        </p:spPr>
        <p:txBody>
          <a:bodyPr wrap="square" rtlCol="0" anchor="ctr"/>
          <a:lstStyle/>
          <a:p>
            <a:pPr indent="0" marL="0">
              <a:buNone/>
            </a:pPr>
            <a:r>
              <a:rPr lang="en-US" sz="1300" i="1" dirty="0">
                <a:solidFill>
                  <a:srgbClr val="BBBBBB"/>
                </a:solidFill>
                <a:latin typeface="Calibri" pitchFamily="34" charset="0"/>
                <a:ea typeface="Calibri" pitchFamily="34" charset="-122"/>
                <a:cs typeface="Calibri" pitchFamily="34" charset="-120"/>
              </a:rPr>
              <a:t>A ready-to-present board deck for HR directors, ESG committees and WHS executives — built on cited Cancer Council Australia, AIHW and Safe Work Australia data.</a:t>
            </a:r>
            <a:endParaRPr lang="en-US" sz="1300" dirty="0"/>
          </a:p>
        </p:txBody>
      </p:sp>
      <p:sp>
        <p:nvSpPr>
          <p:cNvPr id="12" name="Text 8"/>
          <p:cNvSpPr/>
          <p:nvPr/>
        </p:nvSpPr>
        <p:spPr>
          <a:xfrm>
            <a:off x="502920" y="6309360"/>
            <a:ext cx="4572000" cy="274320"/>
          </a:xfrm>
          <a:prstGeom prst="rect">
            <a:avLst/>
          </a:prstGeom>
          <a:noFill/>
          <a:ln/>
        </p:spPr>
        <p:txBody>
          <a:bodyPr wrap="square" rtlCol="0" anchor="ctr"/>
          <a:lstStyle/>
          <a:p>
            <a:pPr indent="0" marL="0">
              <a:buNone/>
            </a:pPr>
            <a:r>
              <a:rPr lang="en-US" sz="800" spc="400" kern="0" dirty="0">
                <a:solidFill>
                  <a:srgbClr val="D4B574"/>
                </a:solidFill>
                <a:latin typeface="Calibri" pitchFamily="34" charset="0"/>
                <a:ea typeface="Calibri" pitchFamily="34" charset="-122"/>
                <a:cs typeface="Calibri" pitchFamily="34" charset="-120"/>
              </a:rPr>
              <a:t>PREPARED FOR THE BOARD</a:t>
            </a:r>
            <a:endParaRPr lang="en-US" sz="800" dirty="0"/>
          </a:p>
        </p:txBody>
      </p:sp>
      <p:sp>
        <p:nvSpPr>
          <p:cNvPr id="13" name="Text 9"/>
          <p:cNvSpPr/>
          <p:nvPr/>
        </p:nvSpPr>
        <p:spPr>
          <a:xfrm>
            <a:off x="7116775" y="6309360"/>
            <a:ext cx="4572000" cy="274320"/>
          </a:xfrm>
          <a:prstGeom prst="rect">
            <a:avLst/>
          </a:prstGeom>
          <a:noFill/>
          <a:ln/>
        </p:spPr>
        <p:txBody>
          <a:bodyPr wrap="square" rtlCol="0" anchor="ctr"/>
          <a:lstStyle/>
          <a:p>
            <a:pPr algn="r" indent="0" marL="0">
              <a:buNone/>
            </a:pPr>
            <a:r>
              <a:rPr lang="en-US" sz="800" spc="400" kern="0" dirty="0">
                <a:solidFill>
                  <a:srgbClr val="D4B574"/>
                </a:solidFill>
                <a:latin typeface="Calibri" pitchFamily="34" charset="0"/>
                <a:ea typeface="Calibri" pitchFamily="34" charset="-122"/>
                <a:cs typeface="Calibri" pitchFamily="34" charset="-120"/>
              </a:rPr>
              <a:t>CONFIDENTIAL  ·  FOR DIRECTOR REVIEW</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08 · CASE STUDY · TIER-1 CONSTRUCTION</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10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09 · CASE STUDY · CONSTRUCTION</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Tier-1 construction contractor · 4,200 site-based workers.</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Two-year structured screening program, integrated into site induction and WHS reporting.</a:t>
            </a:r>
            <a:endParaRPr lang="en-US" sz="1300" dirty="0"/>
          </a:p>
        </p:txBody>
      </p:sp>
      <p:sp>
        <p:nvSpPr>
          <p:cNvPr id="18" name="Shape 14"/>
          <p:cNvSpPr/>
          <p:nvPr/>
        </p:nvSpPr>
        <p:spPr>
          <a:xfrm>
            <a:off x="426568" y="3200400"/>
            <a:ext cx="3657600" cy="1645920"/>
          </a:xfrm>
          <a:prstGeom prst="rect">
            <a:avLst/>
          </a:prstGeom>
          <a:solidFill>
            <a:srgbClr val="FFFFFF"/>
          </a:solidFill>
          <a:ln w="6350">
            <a:solidFill>
              <a:srgbClr val="DDDDDD"/>
            </a:solidFill>
            <a:prstDash val="solid"/>
          </a:ln>
        </p:spPr>
      </p:sp>
      <p:sp>
        <p:nvSpPr>
          <p:cNvPr id="19" name="Text 15"/>
          <p:cNvSpPr/>
          <p:nvPr/>
        </p:nvSpPr>
        <p:spPr>
          <a:xfrm>
            <a:off x="609448" y="3337560"/>
            <a:ext cx="3291840" cy="914400"/>
          </a:xfrm>
          <a:prstGeom prst="rect">
            <a:avLst/>
          </a:prstGeom>
          <a:noFill/>
          <a:ln/>
        </p:spPr>
        <p:txBody>
          <a:bodyPr wrap="square" rtlCol="0" anchor="ctr"/>
          <a:lstStyle/>
          <a:p>
            <a:pPr indent="0" marL="0">
              <a:buNone/>
            </a:pPr>
            <a:r>
              <a:rPr lang="en-US" sz="4400" dirty="0">
                <a:solidFill>
                  <a:srgbClr val="B8923A"/>
                </a:solidFill>
                <a:latin typeface="Georgia" pitchFamily="34" charset="0"/>
                <a:ea typeface="Georgia" pitchFamily="34" charset="-122"/>
                <a:cs typeface="Georgia" pitchFamily="34" charset="-120"/>
              </a:rPr>
              <a:t>2,840</a:t>
            </a:r>
            <a:endParaRPr lang="en-US" sz="4400" dirty="0"/>
          </a:p>
        </p:txBody>
      </p:sp>
      <p:sp>
        <p:nvSpPr>
          <p:cNvPr id="20" name="Text 16"/>
          <p:cNvSpPr/>
          <p:nvPr/>
        </p:nvSpPr>
        <p:spPr>
          <a:xfrm>
            <a:off x="609448" y="4343400"/>
            <a:ext cx="3291840" cy="365760"/>
          </a:xfrm>
          <a:prstGeom prst="rect">
            <a:avLst/>
          </a:prstGeom>
          <a:noFill/>
          <a:ln/>
        </p:spPr>
        <p:txBody>
          <a:bodyPr wrap="square" rtlCol="0" anchor="ctr"/>
          <a:lstStyle/>
          <a:p>
            <a:pPr indent="0" marL="0">
              <a:buNone/>
            </a:pPr>
            <a:r>
              <a:rPr lang="en-US" sz="900" b="1" spc="200" kern="0" dirty="0">
                <a:solidFill>
                  <a:srgbClr val="1A1410"/>
                </a:solidFill>
                <a:latin typeface="Calibri" pitchFamily="34" charset="0"/>
                <a:ea typeface="Calibri" pitchFamily="34" charset="-122"/>
                <a:cs typeface="Calibri" pitchFamily="34" charset="-120"/>
              </a:rPr>
              <a:t>WORKERS SCREENED</a:t>
            </a:r>
            <a:endParaRPr lang="en-US" sz="900" dirty="0"/>
          </a:p>
        </p:txBody>
      </p:sp>
      <p:sp>
        <p:nvSpPr>
          <p:cNvPr id="21" name="Shape 17"/>
          <p:cNvSpPr/>
          <p:nvPr/>
        </p:nvSpPr>
        <p:spPr>
          <a:xfrm>
            <a:off x="4267048" y="3200400"/>
            <a:ext cx="3657600" cy="1645920"/>
          </a:xfrm>
          <a:prstGeom prst="rect">
            <a:avLst/>
          </a:prstGeom>
          <a:solidFill>
            <a:srgbClr val="FFFFFF"/>
          </a:solidFill>
          <a:ln w="6350">
            <a:solidFill>
              <a:srgbClr val="DDDDDD"/>
            </a:solidFill>
            <a:prstDash val="solid"/>
          </a:ln>
        </p:spPr>
      </p:sp>
      <p:sp>
        <p:nvSpPr>
          <p:cNvPr id="22" name="Text 18"/>
          <p:cNvSpPr/>
          <p:nvPr/>
        </p:nvSpPr>
        <p:spPr>
          <a:xfrm>
            <a:off x="4449928" y="3337560"/>
            <a:ext cx="3291840" cy="914400"/>
          </a:xfrm>
          <a:prstGeom prst="rect">
            <a:avLst/>
          </a:prstGeom>
          <a:noFill/>
          <a:ln/>
        </p:spPr>
        <p:txBody>
          <a:bodyPr wrap="square" rtlCol="0" anchor="ctr"/>
          <a:lstStyle/>
          <a:p>
            <a:pPr indent="0" marL="0">
              <a:buNone/>
            </a:pPr>
            <a:r>
              <a:rPr lang="en-US" sz="4400" dirty="0">
                <a:solidFill>
                  <a:srgbClr val="B8923A"/>
                </a:solidFill>
                <a:latin typeface="Georgia" pitchFamily="34" charset="0"/>
                <a:ea typeface="Georgia" pitchFamily="34" charset="-122"/>
                <a:cs typeface="Georgia" pitchFamily="34" charset="-120"/>
              </a:rPr>
              <a:t>11</a:t>
            </a:r>
            <a:endParaRPr lang="en-US" sz="4400" dirty="0"/>
          </a:p>
        </p:txBody>
      </p:sp>
      <p:sp>
        <p:nvSpPr>
          <p:cNvPr id="23" name="Text 19"/>
          <p:cNvSpPr/>
          <p:nvPr/>
        </p:nvSpPr>
        <p:spPr>
          <a:xfrm>
            <a:off x="4449928" y="4343400"/>
            <a:ext cx="3291840" cy="365760"/>
          </a:xfrm>
          <a:prstGeom prst="rect">
            <a:avLst/>
          </a:prstGeom>
          <a:noFill/>
          <a:ln/>
        </p:spPr>
        <p:txBody>
          <a:bodyPr wrap="square" rtlCol="0" anchor="ctr"/>
          <a:lstStyle/>
          <a:p>
            <a:pPr indent="0" marL="0">
              <a:buNone/>
            </a:pPr>
            <a:r>
              <a:rPr lang="en-US" sz="900" b="1" spc="200" kern="0" dirty="0">
                <a:solidFill>
                  <a:srgbClr val="1A1410"/>
                </a:solidFill>
                <a:latin typeface="Calibri" pitchFamily="34" charset="0"/>
                <a:ea typeface="Calibri" pitchFamily="34" charset="-122"/>
                <a:cs typeface="Calibri" pitchFamily="34" charset="-120"/>
              </a:rPr>
              <a:t>MELANOMAS DETECTED</a:t>
            </a:r>
            <a:endParaRPr lang="en-US" sz="900" dirty="0"/>
          </a:p>
        </p:txBody>
      </p:sp>
      <p:sp>
        <p:nvSpPr>
          <p:cNvPr id="24" name="Shape 20"/>
          <p:cNvSpPr/>
          <p:nvPr/>
        </p:nvSpPr>
        <p:spPr>
          <a:xfrm>
            <a:off x="8107528" y="3200400"/>
            <a:ext cx="3657600" cy="1645920"/>
          </a:xfrm>
          <a:prstGeom prst="rect">
            <a:avLst/>
          </a:prstGeom>
          <a:solidFill>
            <a:srgbClr val="FFFFFF"/>
          </a:solidFill>
          <a:ln w="6350">
            <a:solidFill>
              <a:srgbClr val="DDDDDD"/>
            </a:solidFill>
            <a:prstDash val="solid"/>
          </a:ln>
        </p:spPr>
      </p:sp>
      <p:sp>
        <p:nvSpPr>
          <p:cNvPr id="25" name="Text 21"/>
          <p:cNvSpPr/>
          <p:nvPr/>
        </p:nvSpPr>
        <p:spPr>
          <a:xfrm>
            <a:off x="8290408" y="3337560"/>
            <a:ext cx="3291840" cy="914400"/>
          </a:xfrm>
          <a:prstGeom prst="rect">
            <a:avLst/>
          </a:prstGeom>
          <a:noFill/>
          <a:ln/>
        </p:spPr>
        <p:txBody>
          <a:bodyPr wrap="square" rtlCol="0" anchor="ctr"/>
          <a:lstStyle/>
          <a:p>
            <a:pPr indent="0" marL="0">
              <a:buNone/>
            </a:pPr>
            <a:r>
              <a:rPr lang="en-US" sz="4400" dirty="0">
                <a:solidFill>
                  <a:srgbClr val="B8923A"/>
                </a:solidFill>
                <a:latin typeface="Georgia" pitchFamily="34" charset="0"/>
                <a:ea typeface="Georgia" pitchFamily="34" charset="-122"/>
                <a:cs typeface="Georgia" pitchFamily="34" charset="-120"/>
              </a:rPr>
              <a:t>9 / 11</a:t>
            </a:r>
            <a:endParaRPr lang="en-US" sz="4400" dirty="0"/>
          </a:p>
        </p:txBody>
      </p:sp>
      <p:sp>
        <p:nvSpPr>
          <p:cNvPr id="26" name="Text 22"/>
          <p:cNvSpPr/>
          <p:nvPr/>
        </p:nvSpPr>
        <p:spPr>
          <a:xfrm>
            <a:off x="8290408" y="4343400"/>
            <a:ext cx="3291840" cy="365760"/>
          </a:xfrm>
          <a:prstGeom prst="rect">
            <a:avLst/>
          </a:prstGeom>
          <a:noFill/>
          <a:ln/>
        </p:spPr>
        <p:txBody>
          <a:bodyPr wrap="square" rtlCol="0" anchor="ctr"/>
          <a:lstStyle/>
          <a:p>
            <a:pPr indent="0" marL="0">
              <a:buNone/>
            </a:pPr>
            <a:r>
              <a:rPr lang="en-US" sz="900" b="1" spc="200" kern="0" dirty="0">
                <a:solidFill>
                  <a:srgbClr val="1A1410"/>
                </a:solidFill>
                <a:latin typeface="Calibri" pitchFamily="34" charset="0"/>
                <a:ea typeface="Calibri" pitchFamily="34" charset="-122"/>
                <a:cs typeface="Calibri" pitchFamily="34" charset="-120"/>
              </a:rPr>
              <a:t>AT STAGE 0–I AT DETECTION</a:t>
            </a:r>
            <a:endParaRPr lang="en-US" sz="900" dirty="0"/>
          </a:p>
        </p:txBody>
      </p:sp>
      <p:sp>
        <p:nvSpPr>
          <p:cNvPr id="27" name="Shape 23"/>
          <p:cNvSpPr/>
          <p:nvPr/>
        </p:nvSpPr>
        <p:spPr>
          <a:xfrm>
            <a:off x="411480" y="5029200"/>
            <a:ext cx="11368735" cy="914400"/>
          </a:xfrm>
          <a:prstGeom prst="rect">
            <a:avLst/>
          </a:prstGeom>
          <a:solidFill>
            <a:srgbClr val="1A1410"/>
          </a:solidFill>
          <a:ln/>
        </p:spPr>
      </p:sp>
      <p:sp>
        <p:nvSpPr>
          <p:cNvPr id="28" name="Text 24"/>
          <p:cNvSpPr/>
          <p:nvPr/>
        </p:nvSpPr>
        <p:spPr>
          <a:xfrm>
            <a:off x="548640" y="4937760"/>
            <a:ext cx="731520" cy="1097280"/>
          </a:xfrm>
          <a:prstGeom prst="rect">
            <a:avLst/>
          </a:prstGeom>
          <a:noFill/>
          <a:ln/>
        </p:spPr>
        <p:txBody>
          <a:bodyPr wrap="square" rtlCol="0" anchor="ctr"/>
          <a:lstStyle/>
          <a:p>
            <a:pPr indent="0" marL="0">
              <a:buNone/>
            </a:pPr>
            <a:r>
              <a:rPr lang="en-US" sz="7200" dirty="0">
                <a:solidFill>
                  <a:srgbClr val="B8923A"/>
                </a:solidFill>
                <a:latin typeface="Georgia" pitchFamily="34" charset="0"/>
                <a:ea typeface="Georgia" pitchFamily="34" charset="-122"/>
                <a:cs typeface="Georgia" pitchFamily="34" charset="-120"/>
              </a:rPr>
              <a:t>“</a:t>
            </a:r>
            <a:endParaRPr lang="en-US" sz="7200" dirty="0"/>
          </a:p>
        </p:txBody>
      </p:sp>
      <p:sp>
        <p:nvSpPr>
          <p:cNvPr id="29" name="Text 25"/>
          <p:cNvSpPr/>
          <p:nvPr/>
        </p:nvSpPr>
        <p:spPr>
          <a:xfrm>
            <a:off x="1463040" y="5166360"/>
            <a:ext cx="8229600" cy="640080"/>
          </a:xfrm>
          <a:prstGeom prst="rect">
            <a:avLst/>
          </a:prstGeom>
          <a:noFill/>
          <a:ln/>
        </p:spPr>
        <p:txBody>
          <a:bodyPr wrap="square" rtlCol="0" anchor="ctr"/>
          <a:lstStyle/>
          <a:p>
            <a:pPr indent="0" marL="0">
              <a:buNone/>
            </a:pPr>
            <a:r>
              <a:rPr lang="en-US" sz="1150" i="1" dirty="0">
                <a:solidFill>
                  <a:srgbClr val="F5F1E8"/>
                </a:solidFill>
                <a:latin typeface="Calibri" pitchFamily="34" charset="0"/>
                <a:ea typeface="Calibri" pitchFamily="34" charset="-122"/>
                <a:cs typeface="Calibri" pitchFamily="34" charset="-120"/>
              </a:rPr>
              <a:t>Screening surfaced lesions we would otherwise have caught two stages later. The program paid for itself in the first year on avoided long-tail leave alone.</a:t>
            </a:r>
            <a:endParaRPr lang="en-US" sz="1150" dirty="0"/>
          </a:p>
        </p:txBody>
      </p:sp>
      <p:sp>
        <p:nvSpPr>
          <p:cNvPr id="30" name="Text 26"/>
          <p:cNvSpPr/>
          <p:nvPr/>
        </p:nvSpPr>
        <p:spPr>
          <a:xfrm>
            <a:off x="1463040" y="5650992"/>
            <a:ext cx="8229600" cy="274320"/>
          </a:xfrm>
          <a:prstGeom prst="rect">
            <a:avLst/>
          </a:prstGeom>
          <a:noFill/>
          <a:ln/>
        </p:spPr>
        <p:txBody>
          <a:bodyPr wrap="square" rtlCol="0" anchor="ctr"/>
          <a:lstStyle/>
          <a:p>
            <a:pPr indent="0" marL="0">
              <a:buNone/>
            </a:pPr>
            <a:r>
              <a:rPr lang="en-US" sz="900" spc="200" kern="0" dirty="0">
                <a:solidFill>
                  <a:srgbClr val="D4B574"/>
                </a:solidFill>
                <a:latin typeface="Calibri" pitchFamily="34" charset="0"/>
                <a:ea typeface="Calibri" pitchFamily="34" charset="-122"/>
                <a:cs typeface="Calibri" pitchFamily="34" charset="-120"/>
              </a:rPr>
              <a:t>— Group Head of HSEQ, Tier-1 contractor</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08 · CASE STUDY · UTILITIES</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11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10 · CASE STUDY · UTILITIES</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ASX-listed utility · 1,650 field-based technicians.</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Annual screening cycle aligned to ESG disclosure and director risk reporting.</a:t>
            </a:r>
            <a:endParaRPr lang="en-US" sz="1300" dirty="0"/>
          </a:p>
        </p:txBody>
      </p:sp>
      <p:sp>
        <p:nvSpPr>
          <p:cNvPr id="18" name="Shape 14"/>
          <p:cNvSpPr/>
          <p:nvPr/>
        </p:nvSpPr>
        <p:spPr>
          <a:xfrm>
            <a:off x="411480" y="3291840"/>
            <a:ext cx="11368735" cy="0"/>
          </a:xfrm>
          <a:prstGeom prst="line">
            <a:avLst/>
          </a:prstGeom>
          <a:noFill/>
          <a:ln w="6350">
            <a:solidFill>
              <a:srgbClr val="CCCCCC"/>
            </a:solidFill>
            <a:prstDash val="solid"/>
          </a:ln>
        </p:spPr>
      </p:sp>
      <p:sp>
        <p:nvSpPr>
          <p:cNvPr id="19" name="Text 15"/>
          <p:cNvSpPr/>
          <p:nvPr/>
        </p:nvSpPr>
        <p:spPr>
          <a:xfrm>
            <a:off x="502920" y="3401568"/>
            <a:ext cx="4114800" cy="365760"/>
          </a:xfrm>
          <a:prstGeom prst="rect">
            <a:avLst/>
          </a:prstGeom>
          <a:noFill/>
          <a:ln/>
        </p:spPr>
        <p:txBody>
          <a:bodyPr wrap="square" rtlCol="0" anchor="ctr"/>
          <a:lstStyle/>
          <a:p>
            <a:pPr indent="0" marL="0">
              <a:buNone/>
            </a:pPr>
            <a:r>
              <a:rPr lang="en-US" sz="1100" b="1" dirty="0">
                <a:solidFill>
                  <a:srgbClr val="1A1410"/>
                </a:solidFill>
                <a:latin typeface="Calibri" pitchFamily="34" charset="0"/>
                <a:ea typeface="Calibri" pitchFamily="34" charset="-122"/>
                <a:cs typeface="Calibri" pitchFamily="34" charset="-120"/>
              </a:rPr>
              <a:t>Participation rate</a:t>
            </a:r>
            <a:endParaRPr lang="en-US" sz="1100" dirty="0"/>
          </a:p>
        </p:txBody>
      </p:sp>
      <p:sp>
        <p:nvSpPr>
          <p:cNvPr id="20" name="Text 16"/>
          <p:cNvSpPr/>
          <p:nvPr/>
        </p:nvSpPr>
        <p:spPr>
          <a:xfrm>
            <a:off x="4663440" y="3337560"/>
            <a:ext cx="228600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71%</a:t>
            </a:r>
            <a:endParaRPr lang="en-US" sz="2200" dirty="0"/>
          </a:p>
        </p:txBody>
      </p:sp>
      <p:sp>
        <p:nvSpPr>
          <p:cNvPr id="21" name="Text 17"/>
          <p:cNvSpPr/>
          <p:nvPr/>
        </p:nvSpPr>
        <p:spPr>
          <a:xfrm>
            <a:off x="7040880" y="3419856"/>
            <a:ext cx="4754880"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Above program benchmark of 60%.</a:t>
            </a:r>
            <a:endParaRPr lang="en-US" sz="1000" dirty="0"/>
          </a:p>
        </p:txBody>
      </p:sp>
      <p:sp>
        <p:nvSpPr>
          <p:cNvPr id="22" name="Shape 18"/>
          <p:cNvSpPr/>
          <p:nvPr/>
        </p:nvSpPr>
        <p:spPr>
          <a:xfrm>
            <a:off x="411480" y="3822192"/>
            <a:ext cx="11368735" cy="0"/>
          </a:xfrm>
          <a:prstGeom prst="line">
            <a:avLst/>
          </a:prstGeom>
          <a:noFill/>
          <a:ln w="6350">
            <a:solidFill>
              <a:srgbClr val="CCCCCC"/>
            </a:solidFill>
            <a:prstDash val="solid"/>
          </a:ln>
        </p:spPr>
      </p:sp>
      <p:sp>
        <p:nvSpPr>
          <p:cNvPr id="23" name="Text 19"/>
          <p:cNvSpPr/>
          <p:nvPr/>
        </p:nvSpPr>
        <p:spPr>
          <a:xfrm>
            <a:off x="502920" y="3931920"/>
            <a:ext cx="4114800" cy="365760"/>
          </a:xfrm>
          <a:prstGeom prst="rect">
            <a:avLst/>
          </a:prstGeom>
          <a:noFill/>
          <a:ln/>
        </p:spPr>
        <p:txBody>
          <a:bodyPr wrap="square" rtlCol="0" anchor="ctr"/>
          <a:lstStyle/>
          <a:p>
            <a:pPr indent="0" marL="0">
              <a:buNone/>
            </a:pPr>
            <a:r>
              <a:rPr lang="en-US" sz="1100" b="1" dirty="0">
                <a:solidFill>
                  <a:srgbClr val="1A1410"/>
                </a:solidFill>
                <a:latin typeface="Calibri" pitchFamily="34" charset="0"/>
                <a:ea typeface="Calibri" pitchFamily="34" charset="-122"/>
                <a:cs typeface="Calibri" pitchFamily="34" charset="-120"/>
              </a:rPr>
              <a:t>Lesions referred for biopsy</a:t>
            </a:r>
            <a:endParaRPr lang="en-US" sz="1100" dirty="0"/>
          </a:p>
        </p:txBody>
      </p:sp>
      <p:sp>
        <p:nvSpPr>
          <p:cNvPr id="24" name="Text 20"/>
          <p:cNvSpPr/>
          <p:nvPr/>
        </p:nvSpPr>
        <p:spPr>
          <a:xfrm>
            <a:off x="4663440" y="3867912"/>
            <a:ext cx="228600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184</a:t>
            </a:r>
            <a:endParaRPr lang="en-US" sz="2200" dirty="0"/>
          </a:p>
        </p:txBody>
      </p:sp>
      <p:sp>
        <p:nvSpPr>
          <p:cNvPr id="25" name="Text 21"/>
          <p:cNvSpPr/>
          <p:nvPr/>
        </p:nvSpPr>
        <p:spPr>
          <a:xfrm>
            <a:off x="7040880" y="3950208"/>
            <a:ext cx="4754880"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Of 1,172 workers screened over 12 months.</a:t>
            </a:r>
            <a:endParaRPr lang="en-US" sz="1000" dirty="0"/>
          </a:p>
        </p:txBody>
      </p:sp>
      <p:sp>
        <p:nvSpPr>
          <p:cNvPr id="26" name="Shape 22"/>
          <p:cNvSpPr/>
          <p:nvPr/>
        </p:nvSpPr>
        <p:spPr>
          <a:xfrm>
            <a:off x="411480" y="4352544"/>
            <a:ext cx="11368735" cy="0"/>
          </a:xfrm>
          <a:prstGeom prst="line">
            <a:avLst/>
          </a:prstGeom>
          <a:noFill/>
          <a:ln w="6350">
            <a:solidFill>
              <a:srgbClr val="CCCCCC"/>
            </a:solidFill>
            <a:prstDash val="solid"/>
          </a:ln>
        </p:spPr>
      </p:sp>
      <p:sp>
        <p:nvSpPr>
          <p:cNvPr id="27" name="Text 23"/>
          <p:cNvSpPr/>
          <p:nvPr/>
        </p:nvSpPr>
        <p:spPr>
          <a:xfrm>
            <a:off x="502920" y="4462272"/>
            <a:ext cx="4114800" cy="365760"/>
          </a:xfrm>
          <a:prstGeom prst="rect">
            <a:avLst/>
          </a:prstGeom>
          <a:noFill/>
          <a:ln/>
        </p:spPr>
        <p:txBody>
          <a:bodyPr wrap="square" rtlCol="0" anchor="ctr"/>
          <a:lstStyle/>
          <a:p>
            <a:pPr indent="0" marL="0">
              <a:buNone/>
            </a:pPr>
            <a:r>
              <a:rPr lang="en-US" sz="1100" b="1" dirty="0">
                <a:solidFill>
                  <a:srgbClr val="1A1410"/>
                </a:solidFill>
                <a:latin typeface="Calibri" pitchFamily="34" charset="0"/>
                <a:ea typeface="Calibri" pitchFamily="34" charset="-122"/>
                <a:cs typeface="Calibri" pitchFamily="34" charset="-120"/>
              </a:rPr>
              <a:t>Melanomas detected</a:t>
            </a:r>
            <a:endParaRPr lang="en-US" sz="1100" dirty="0"/>
          </a:p>
        </p:txBody>
      </p:sp>
      <p:sp>
        <p:nvSpPr>
          <p:cNvPr id="28" name="Text 24"/>
          <p:cNvSpPr/>
          <p:nvPr/>
        </p:nvSpPr>
        <p:spPr>
          <a:xfrm>
            <a:off x="4663440" y="4398264"/>
            <a:ext cx="228600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6</a:t>
            </a:r>
            <a:endParaRPr lang="en-US" sz="2200" dirty="0"/>
          </a:p>
        </p:txBody>
      </p:sp>
      <p:sp>
        <p:nvSpPr>
          <p:cNvPr id="29" name="Text 25"/>
          <p:cNvSpPr/>
          <p:nvPr/>
        </p:nvSpPr>
        <p:spPr>
          <a:xfrm>
            <a:off x="7040880" y="4480560"/>
            <a:ext cx="4754880"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Five at Stage 0–I; one at Stage II.</a:t>
            </a:r>
            <a:endParaRPr lang="en-US" sz="1000" dirty="0"/>
          </a:p>
        </p:txBody>
      </p:sp>
      <p:sp>
        <p:nvSpPr>
          <p:cNvPr id="30" name="Shape 26"/>
          <p:cNvSpPr/>
          <p:nvPr/>
        </p:nvSpPr>
        <p:spPr>
          <a:xfrm>
            <a:off x="411480" y="4882896"/>
            <a:ext cx="11368735" cy="0"/>
          </a:xfrm>
          <a:prstGeom prst="line">
            <a:avLst/>
          </a:prstGeom>
          <a:noFill/>
          <a:ln w="6350">
            <a:solidFill>
              <a:srgbClr val="CCCCCC"/>
            </a:solidFill>
            <a:prstDash val="solid"/>
          </a:ln>
        </p:spPr>
      </p:sp>
      <p:sp>
        <p:nvSpPr>
          <p:cNvPr id="31" name="Text 27"/>
          <p:cNvSpPr/>
          <p:nvPr/>
        </p:nvSpPr>
        <p:spPr>
          <a:xfrm>
            <a:off x="502920" y="4992624"/>
            <a:ext cx="4114800" cy="365760"/>
          </a:xfrm>
          <a:prstGeom prst="rect">
            <a:avLst/>
          </a:prstGeom>
          <a:noFill/>
          <a:ln/>
        </p:spPr>
        <p:txBody>
          <a:bodyPr wrap="square" rtlCol="0" anchor="ctr"/>
          <a:lstStyle/>
          <a:p>
            <a:pPr indent="0" marL="0">
              <a:buNone/>
            </a:pPr>
            <a:r>
              <a:rPr lang="en-US" sz="1100" b="1" dirty="0">
                <a:solidFill>
                  <a:srgbClr val="1A1410"/>
                </a:solidFill>
                <a:latin typeface="Calibri" pitchFamily="34" charset="0"/>
                <a:ea typeface="Calibri" pitchFamily="34" charset="-122"/>
                <a:cs typeface="Calibri" pitchFamily="34" charset="-120"/>
              </a:rPr>
              <a:t>Workers' comp claims (skin cancer)</a:t>
            </a:r>
            <a:endParaRPr lang="en-US" sz="1100" dirty="0"/>
          </a:p>
        </p:txBody>
      </p:sp>
      <p:sp>
        <p:nvSpPr>
          <p:cNvPr id="32" name="Text 28"/>
          <p:cNvSpPr/>
          <p:nvPr/>
        </p:nvSpPr>
        <p:spPr>
          <a:xfrm>
            <a:off x="4663440" y="4928616"/>
            <a:ext cx="228600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 38%</a:t>
            </a:r>
            <a:endParaRPr lang="en-US" sz="2200" dirty="0"/>
          </a:p>
        </p:txBody>
      </p:sp>
      <p:sp>
        <p:nvSpPr>
          <p:cNvPr id="33" name="Text 29"/>
          <p:cNvSpPr/>
          <p:nvPr/>
        </p:nvSpPr>
        <p:spPr>
          <a:xfrm>
            <a:off x="7040880" y="5010912"/>
            <a:ext cx="4754880"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3-year rolling average vs pre-program baseline.</a:t>
            </a:r>
            <a:endParaRPr lang="en-US" sz="1000" dirty="0"/>
          </a:p>
        </p:txBody>
      </p:sp>
      <p:sp>
        <p:nvSpPr>
          <p:cNvPr id="34" name="Shape 30"/>
          <p:cNvSpPr/>
          <p:nvPr/>
        </p:nvSpPr>
        <p:spPr>
          <a:xfrm>
            <a:off x="411480" y="5413248"/>
            <a:ext cx="11368735" cy="0"/>
          </a:xfrm>
          <a:prstGeom prst="line">
            <a:avLst/>
          </a:prstGeom>
          <a:noFill/>
          <a:ln w="6350">
            <a:solidFill>
              <a:srgbClr val="CCCCCC"/>
            </a:solidFill>
            <a:prstDash val="solid"/>
          </a:ln>
        </p:spPr>
      </p:sp>
      <p:sp>
        <p:nvSpPr>
          <p:cNvPr id="35" name="Text 31"/>
          <p:cNvSpPr/>
          <p:nvPr/>
        </p:nvSpPr>
        <p:spPr>
          <a:xfrm>
            <a:off x="502920" y="5522976"/>
            <a:ext cx="4114800" cy="365760"/>
          </a:xfrm>
          <a:prstGeom prst="rect">
            <a:avLst/>
          </a:prstGeom>
          <a:noFill/>
          <a:ln/>
        </p:spPr>
        <p:txBody>
          <a:bodyPr wrap="square" rtlCol="0" anchor="ctr"/>
          <a:lstStyle/>
          <a:p>
            <a:pPr indent="0" marL="0">
              <a:buNone/>
            </a:pPr>
            <a:r>
              <a:rPr lang="en-US" sz="1100" b="1" dirty="0">
                <a:solidFill>
                  <a:srgbClr val="1A1410"/>
                </a:solidFill>
                <a:latin typeface="Calibri" pitchFamily="34" charset="0"/>
                <a:ea typeface="Calibri" pitchFamily="34" charset="-122"/>
                <a:cs typeface="Calibri" pitchFamily="34" charset="-120"/>
              </a:rPr>
              <a:t>Engagement-survey lift</a:t>
            </a:r>
            <a:endParaRPr lang="en-US" sz="1100" dirty="0"/>
          </a:p>
        </p:txBody>
      </p:sp>
      <p:sp>
        <p:nvSpPr>
          <p:cNvPr id="36" name="Text 32"/>
          <p:cNvSpPr/>
          <p:nvPr/>
        </p:nvSpPr>
        <p:spPr>
          <a:xfrm>
            <a:off x="4663440" y="5458968"/>
            <a:ext cx="228600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+9 pts</a:t>
            </a:r>
            <a:endParaRPr lang="en-US" sz="2200" dirty="0"/>
          </a:p>
        </p:txBody>
      </p:sp>
      <p:sp>
        <p:nvSpPr>
          <p:cNvPr id="37" name="Text 33"/>
          <p:cNvSpPr/>
          <p:nvPr/>
        </p:nvSpPr>
        <p:spPr>
          <a:xfrm>
            <a:off x="7040880" y="5541264"/>
            <a:ext cx="4754880"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On the 'employer cares about my safety' item.</a:t>
            </a:r>
            <a:endParaRPr lang="en-US" sz="1000" dirty="0"/>
          </a:p>
        </p:txBody>
      </p:sp>
      <p:sp>
        <p:nvSpPr>
          <p:cNvPr id="38" name="Shape 34"/>
          <p:cNvSpPr/>
          <p:nvPr/>
        </p:nvSpPr>
        <p:spPr>
          <a:xfrm>
            <a:off x="411480" y="5943600"/>
            <a:ext cx="11368735" cy="0"/>
          </a:xfrm>
          <a:prstGeom prst="line">
            <a:avLst/>
          </a:prstGeom>
          <a:noFill/>
          <a:ln w="6350">
            <a:solidFill>
              <a:srgbClr val="CCCCCC"/>
            </a:solidFill>
            <a:prstDash val="soli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09 · BOARD QUESTIONS</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12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11 · QUESTIONS YOUR BOARD SHOULD ASK</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Six questions to put on the next agenda.</a:t>
            </a:r>
            <a:endParaRPr lang="en-US" sz="3600" dirty="0"/>
          </a:p>
        </p:txBody>
      </p:sp>
      <p:sp>
        <p:nvSpPr>
          <p:cNvPr id="17" name="Shape 13"/>
          <p:cNvSpPr/>
          <p:nvPr/>
        </p:nvSpPr>
        <p:spPr>
          <a:xfrm>
            <a:off x="411480" y="2926080"/>
            <a:ext cx="5547208" cy="1051560"/>
          </a:xfrm>
          <a:prstGeom prst="rect">
            <a:avLst/>
          </a:prstGeom>
          <a:solidFill>
            <a:srgbClr val="FFFFFF"/>
          </a:solidFill>
          <a:ln w="6350">
            <a:solidFill>
              <a:srgbClr val="DDDDDD"/>
            </a:solidFill>
            <a:prstDash val="solid"/>
          </a:ln>
        </p:spPr>
      </p:sp>
      <p:sp>
        <p:nvSpPr>
          <p:cNvPr id="18" name="Text 14"/>
          <p:cNvSpPr/>
          <p:nvPr/>
        </p:nvSpPr>
        <p:spPr>
          <a:xfrm>
            <a:off x="640080" y="309067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01</a:t>
            </a:r>
            <a:endParaRPr lang="en-US" sz="2800" dirty="0"/>
          </a:p>
        </p:txBody>
      </p:sp>
      <p:sp>
        <p:nvSpPr>
          <p:cNvPr id="19" name="Text 15"/>
          <p:cNvSpPr/>
          <p:nvPr/>
        </p:nvSpPr>
        <p:spPr>
          <a:xfrm>
            <a:off x="1371600" y="312724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What is our current exposure to occupational UV risk by role and site?</a:t>
            </a:r>
            <a:endParaRPr lang="en-US" sz="1100" dirty="0"/>
          </a:p>
        </p:txBody>
      </p:sp>
      <p:sp>
        <p:nvSpPr>
          <p:cNvPr id="20" name="Shape 16"/>
          <p:cNvSpPr/>
          <p:nvPr/>
        </p:nvSpPr>
        <p:spPr>
          <a:xfrm>
            <a:off x="6233008" y="2926080"/>
            <a:ext cx="5547208" cy="1051560"/>
          </a:xfrm>
          <a:prstGeom prst="rect">
            <a:avLst/>
          </a:prstGeom>
          <a:solidFill>
            <a:srgbClr val="FFFFFF"/>
          </a:solidFill>
          <a:ln w="6350">
            <a:solidFill>
              <a:srgbClr val="DDDDDD"/>
            </a:solidFill>
            <a:prstDash val="solid"/>
          </a:ln>
        </p:spPr>
      </p:sp>
      <p:sp>
        <p:nvSpPr>
          <p:cNvPr id="21" name="Text 17"/>
          <p:cNvSpPr/>
          <p:nvPr/>
        </p:nvSpPr>
        <p:spPr>
          <a:xfrm>
            <a:off x="6461608" y="309067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02</a:t>
            </a:r>
            <a:endParaRPr lang="en-US" sz="2800" dirty="0"/>
          </a:p>
        </p:txBody>
      </p:sp>
      <p:sp>
        <p:nvSpPr>
          <p:cNvPr id="22" name="Text 18"/>
          <p:cNvSpPr/>
          <p:nvPr/>
        </p:nvSpPr>
        <p:spPr>
          <a:xfrm>
            <a:off x="7193128" y="312724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How does our prevention program compare to leading employers in our sector?</a:t>
            </a:r>
            <a:endParaRPr lang="en-US" sz="1100" dirty="0"/>
          </a:p>
        </p:txBody>
      </p:sp>
      <p:sp>
        <p:nvSpPr>
          <p:cNvPr id="23" name="Shape 19"/>
          <p:cNvSpPr/>
          <p:nvPr/>
        </p:nvSpPr>
        <p:spPr>
          <a:xfrm>
            <a:off x="411480" y="4160520"/>
            <a:ext cx="5547208" cy="1051560"/>
          </a:xfrm>
          <a:prstGeom prst="rect">
            <a:avLst/>
          </a:prstGeom>
          <a:solidFill>
            <a:srgbClr val="FFFFFF"/>
          </a:solidFill>
          <a:ln w="6350">
            <a:solidFill>
              <a:srgbClr val="DDDDDD"/>
            </a:solidFill>
            <a:prstDash val="solid"/>
          </a:ln>
        </p:spPr>
      </p:sp>
      <p:sp>
        <p:nvSpPr>
          <p:cNvPr id="24" name="Text 20"/>
          <p:cNvSpPr/>
          <p:nvPr/>
        </p:nvSpPr>
        <p:spPr>
          <a:xfrm>
            <a:off x="640080" y="432511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03</a:t>
            </a:r>
            <a:endParaRPr lang="en-US" sz="2800" dirty="0"/>
          </a:p>
        </p:txBody>
      </p:sp>
      <p:sp>
        <p:nvSpPr>
          <p:cNvPr id="25" name="Text 21"/>
          <p:cNvSpPr/>
          <p:nvPr/>
        </p:nvSpPr>
        <p:spPr>
          <a:xfrm>
            <a:off x="1371600" y="436168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What is the financial impact of a single late-stage diagnosis in our workforce?</a:t>
            </a:r>
            <a:endParaRPr lang="en-US" sz="1100" dirty="0"/>
          </a:p>
        </p:txBody>
      </p:sp>
      <p:sp>
        <p:nvSpPr>
          <p:cNvPr id="26" name="Shape 22"/>
          <p:cNvSpPr/>
          <p:nvPr/>
        </p:nvSpPr>
        <p:spPr>
          <a:xfrm>
            <a:off x="6233008" y="4160520"/>
            <a:ext cx="5547208" cy="1051560"/>
          </a:xfrm>
          <a:prstGeom prst="rect">
            <a:avLst/>
          </a:prstGeom>
          <a:solidFill>
            <a:srgbClr val="FFFFFF"/>
          </a:solidFill>
          <a:ln w="6350">
            <a:solidFill>
              <a:srgbClr val="DDDDDD"/>
            </a:solidFill>
            <a:prstDash val="solid"/>
          </a:ln>
        </p:spPr>
      </p:sp>
      <p:sp>
        <p:nvSpPr>
          <p:cNvPr id="27" name="Text 23"/>
          <p:cNvSpPr/>
          <p:nvPr/>
        </p:nvSpPr>
        <p:spPr>
          <a:xfrm>
            <a:off x="6461608" y="432511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04</a:t>
            </a:r>
            <a:endParaRPr lang="en-US" sz="2800" dirty="0"/>
          </a:p>
        </p:txBody>
      </p:sp>
      <p:sp>
        <p:nvSpPr>
          <p:cNvPr id="28" name="Text 24"/>
          <p:cNvSpPr/>
          <p:nvPr/>
        </p:nvSpPr>
        <p:spPr>
          <a:xfrm>
            <a:off x="7193128" y="436168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Are we discharging our officer due-diligence duty under the WHS Act?</a:t>
            </a:r>
            <a:endParaRPr lang="en-US" sz="1100" dirty="0"/>
          </a:p>
        </p:txBody>
      </p:sp>
      <p:sp>
        <p:nvSpPr>
          <p:cNvPr id="29" name="Shape 25"/>
          <p:cNvSpPr/>
          <p:nvPr/>
        </p:nvSpPr>
        <p:spPr>
          <a:xfrm>
            <a:off x="411480" y="5394960"/>
            <a:ext cx="5547208" cy="1051560"/>
          </a:xfrm>
          <a:prstGeom prst="rect">
            <a:avLst/>
          </a:prstGeom>
          <a:solidFill>
            <a:srgbClr val="FFFFFF"/>
          </a:solidFill>
          <a:ln w="6350">
            <a:solidFill>
              <a:srgbClr val="DDDDDD"/>
            </a:solidFill>
            <a:prstDash val="solid"/>
          </a:ln>
        </p:spPr>
      </p:sp>
      <p:sp>
        <p:nvSpPr>
          <p:cNvPr id="30" name="Text 26"/>
          <p:cNvSpPr/>
          <p:nvPr/>
        </p:nvSpPr>
        <p:spPr>
          <a:xfrm>
            <a:off x="640080" y="555955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05</a:t>
            </a:r>
            <a:endParaRPr lang="en-US" sz="2800" dirty="0"/>
          </a:p>
        </p:txBody>
      </p:sp>
      <p:sp>
        <p:nvSpPr>
          <p:cNvPr id="31" name="Text 27"/>
          <p:cNvSpPr/>
          <p:nvPr/>
        </p:nvSpPr>
        <p:spPr>
          <a:xfrm>
            <a:off x="1371600" y="559612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How is workforce skin health reflected in our ESG 'S' disclosures?</a:t>
            </a:r>
            <a:endParaRPr lang="en-US" sz="1100" dirty="0"/>
          </a:p>
        </p:txBody>
      </p:sp>
      <p:sp>
        <p:nvSpPr>
          <p:cNvPr id="32" name="Shape 28"/>
          <p:cNvSpPr/>
          <p:nvPr/>
        </p:nvSpPr>
        <p:spPr>
          <a:xfrm>
            <a:off x="6233008" y="5394960"/>
            <a:ext cx="5547208" cy="1051560"/>
          </a:xfrm>
          <a:prstGeom prst="rect">
            <a:avLst/>
          </a:prstGeom>
          <a:solidFill>
            <a:srgbClr val="FFFFFF"/>
          </a:solidFill>
          <a:ln w="6350">
            <a:solidFill>
              <a:srgbClr val="DDDDDD"/>
            </a:solidFill>
            <a:prstDash val="solid"/>
          </a:ln>
        </p:spPr>
      </p:sp>
      <p:sp>
        <p:nvSpPr>
          <p:cNvPr id="33" name="Text 29"/>
          <p:cNvSpPr/>
          <p:nvPr/>
        </p:nvSpPr>
        <p:spPr>
          <a:xfrm>
            <a:off x="6461608" y="5559552"/>
            <a:ext cx="640080" cy="640080"/>
          </a:xfrm>
          <a:prstGeom prst="rect">
            <a:avLst/>
          </a:prstGeom>
          <a:noFill/>
          <a:ln/>
        </p:spPr>
        <p:txBody>
          <a:bodyPr wrap="square" rtlCol="0" anchor="ctr"/>
          <a:lstStyle/>
          <a:p>
            <a:pPr indent="0" marL="0">
              <a:buNone/>
            </a:pPr>
            <a:r>
              <a:rPr lang="en-US" sz="2800" dirty="0">
                <a:solidFill>
                  <a:srgbClr val="B8923A"/>
                </a:solidFill>
                <a:latin typeface="Georgia" pitchFamily="34" charset="0"/>
                <a:ea typeface="Georgia" pitchFamily="34" charset="-122"/>
                <a:cs typeface="Georgia" pitchFamily="34" charset="-120"/>
              </a:rPr>
              <a:t>06</a:t>
            </a:r>
            <a:endParaRPr lang="en-US" sz="2800" dirty="0"/>
          </a:p>
        </p:txBody>
      </p:sp>
      <p:sp>
        <p:nvSpPr>
          <p:cNvPr id="34" name="Text 30"/>
          <p:cNvSpPr/>
          <p:nvPr/>
        </p:nvSpPr>
        <p:spPr>
          <a:xfrm>
            <a:off x="7193128" y="5596128"/>
            <a:ext cx="4404208" cy="73152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What is the 3-year ROI of a structured screening and education program?</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10 · MARKET RESPONSE</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13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12 · HOW LEADING EMPLOYERS RESPOND</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Workplace skin cancer prevention is becoming a benchmark.</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Four moves that mark a board-grade program from a wellbeing campaign.</a:t>
            </a:r>
            <a:endParaRPr lang="en-US" sz="1300" dirty="0"/>
          </a:p>
        </p:txBody>
      </p:sp>
      <p:sp>
        <p:nvSpPr>
          <p:cNvPr id="18" name="Text 14"/>
          <p:cNvSpPr/>
          <p:nvPr/>
        </p:nvSpPr>
        <p:spPr>
          <a:xfrm>
            <a:off x="411480" y="3200400"/>
            <a:ext cx="54864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01</a:t>
            </a:r>
            <a:endParaRPr lang="en-US" sz="2200" dirty="0"/>
          </a:p>
        </p:txBody>
      </p:sp>
      <p:sp>
        <p:nvSpPr>
          <p:cNvPr id="19" name="Text 15"/>
          <p:cNvSpPr/>
          <p:nvPr/>
        </p:nvSpPr>
        <p:spPr>
          <a:xfrm>
            <a:off x="1097280" y="3218688"/>
            <a:ext cx="365760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Structured screening</a:t>
            </a:r>
            <a:endParaRPr lang="en-US" sz="1500" dirty="0"/>
          </a:p>
        </p:txBody>
      </p:sp>
      <p:sp>
        <p:nvSpPr>
          <p:cNvPr id="20" name="Text 16"/>
          <p:cNvSpPr/>
          <p:nvPr/>
        </p:nvSpPr>
        <p:spPr>
          <a:xfrm>
            <a:off x="4846320" y="3246120"/>
            <a:ext cx="6888175" cy="54864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Annual or biennial clinical screening, integrated into WHS and HR systems — not ad-hoc 'skin check days'.</a:t>
            </a:r>
            <a:endParaRPr lang="en-US" sz="1100" dirty="0"/>
          </a:p>
        </p:txBody>
      </p:sp>
      <p:sp>
        <p:nvSpPr>
          <p:cNvPr id="21" name="Text 17"/>
          <p:cNvSpPr/>
          <p:nvPr/>
        </p:nvSpPr>
        <p:spPr>
          <a:xfrm>
            <a:off x="411480" y="3858768"/>
            <a:ext cx="54864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02</a:t>
            </a:r>
            <a:endParaRPr lang="en-US" sz="2200" dirty="0"/>
          </a:p>
        </p:txBody>
      </p:sp>
      <p:sp>
        <p:nvSpPr>
          <p:cNvPr id="22" name="Text 18"/>
          <p:cNvSpPr/>
          <p:nvPr/>
        </p:nvSpPr>
        <p:spPr>
          <a:xfrm>
            <a:off x="1097280" y="3877056"/>
            <a:ext cx="365760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Targeted education</a:t>
            </a:r>
            <a:endParaRPr lang="en-US" sz="1500" dirty="0"/>
          </a:p>
        </p:txBody>
      </p:sp>
      <p:sp>
        <p:nvSpPr>
          <p:cNvPr id="23" name="Text 19"/>
          <p:cNvSpPr/>
          <p:nvPr/>
        </p:nvSpPr>
        <p:spPr>
          <a:xfrm>
            <a:off x="4846320" y="3904488"/>
            <a:ext cx="6888175" cy="54864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Role- and risk-tiered education for outdoor workers, supervisors and officers — not generic SunSmart posters.</a:t>
            </a:r>
            <a:endParaRPr lang="en-US" sz="1100" dirty="0"/>
          </a:p>
        </p:txBody>
      </p:sp>
      <p:sp>
        <p:nvSpPr>
          <p:cNvPr id="24" name="Text 20"/>
          <p:cNvSpPr/>
          <p:nvPr/>
        </p:nvSpPr>
        <p:spPr>
          <a:xfrm>
            <a:off x="411480" y="4517136"/>
            <a:ext cx="54864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03</a:t>
            </a:r>
            <a:endParaRPr lang="en-US" sz="2200" dirty="0"/>
          </a:p>
        </p:txBody>
      </p:sp>
      <p:sp>
        <p:nvSpPr>
          <p:cNvPr id="25" name="Text 21"/>
          <p:cNvSpPr/>
          <p:nvPr/>
        </p:nvSpPr>
        <p:spPr>
          <a:xfrm>
            <a:off x="1097280" y="4535424"/>
            <a:ext cx="365760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Director-level reporting</a:t>
            </a:r>
            <a:endParaRPr lang="en-US" sz="1500" dirty="0"/>
          </a:p>
        </p:txBody>
      </p:sp>
      <p:sp>
        <p:nvSpPr>
          <p:cNvPr id="26" name="Text 22"/>
          <p:cNvSpPr/>
          <p:nvPr/>
        </p:nvSpPr>
        <p:spPr>
          <a:xfrm>
            <a:off x="4846320" y="4562856"/>
            <a:ext cx="6888175" cy="54864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Workforce UV-risk exposure and program coverage reported into the board's risk and people committees.</a:t>
            </a:r>
            <a:endParaRPr lang="en-US" sz="1100" dirty="0"/>
          </a:p>
        </p:txBody>
      </p:sp>
      <p:sp>
        <p:nvSpPr>
          <p:cNvPr id="27" name="Text 23"/>
          <p:cNvSpPr/>
          <p:nvPr/>
        </p:nvSpPr>
        <p:spPr>
          <a:xfrm>
            <a:off x="411480" y="5175504"/>
            <a:ext cx="548640" cy="457200"/>
          </a:xfrm>
          <a:prstGeom prst="rect">
            <a:avLst/>
          </a:prstGeom>
          <a:noFill/>
          <a:ln/>
        </p:spPr>
        <p:txBody>
          <a:bodyPr wrap="square" rtlCol="0" anchor="ctr"/>
          <a:lstStyle/>
          <a:p>
            <a:pPr indent="0" marL="0">
              <a:buNone/>
            </a:pPr>
            <a:r>
              <a:rPr lang="en-US" sz="2200" dirty="0">
                <a:solidFill>
                  <a:srgbClr val="B8923A"/>
                </a:solidFill>
                <a:latin typeface="Georgia" pitchFamily="34" charset="0"/>
                <a:ea typeface="Georgia" pitchFamily="34" charset="-122"/>
                <a:cs typeface="Georgia" pitchFamily="34" charset="-120"/>
              </a:rPr>
              <a:t>04</a:t>
            </a:r>
            <a:endParaRPr lang="en-US" sz="2200" dirty="0"/>
          </a:p>
        </p:txBody>
      </p:sp>
      <p:sp>
        <p:nvSpPr>
          <p:cNvPr id="28" name="Text 24"/>
          <p:cNvSpPr/>
          <p:nvPr/>
        </p:nvSpPr>
        <p:spPr>
          <a:xfrm>
            <a:off x="1097280" y="5193792"/>
            <a:ext cx="365760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External assurance</a:t>
            </a:r>
            <a:endParaRPr lang="en-US" sz="1500" dirty="0"/>
          </a:p>
        </p:txBody>
      </p:sp>
      <p:sp>
        <p:nvSpPr>
          <p:cNvPr id="29" name="Text 25"/>
          <p:cNvSpPr/>
          <p:nvPr/>
        </p:nvSpPr>
        <p:spPr>
          <a:xfrm>
            <a:off x="4846320" y="5221224"/>
            <a:ext cx="6888175" cy="54864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Independent program partner (e.g. SCC, AICD-aligned) — strengthening 'S' disclosure and director defensibility.</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11 · PREVENTION FRAMEWORK</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14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13 · RECOMMENDED FRAMEWORK</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A four-pillar workplace prevention program.</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Designed to satisfy WHS officer duty, ESG 'S' disclosure and CFO ROI together.</a:t>
            </a:r>
            <a:endParaRPr lang="en-US" sz="1300" dirty="0"/>
          </a:p>
        </p:txBody>
      </p:sp>
      <p:sp>
        <p:nvSpPr>
          <p:cNvPr id="18" name="Shape 14"/>
          <p:cNvSpPr/>
          <p:nvPr/>
        </p:nvSpPr>
        <p:spPr>
          <a:xfrm>
            <a:off x="411480" y="3200400"/>
            <a:ext cx="2636444" cy="2651760"/>
          </a:xfrm>
          <a:prstGeom prst="rect">
            <a:avLst/>
          </a:prstGeom>
          <a:solidFill>
            <a:srgbClr val="1A1410"/>
          </a:solidFill>
          <a:ln/>
        </p:spPr>
      </p:sp>
      <p:sp>
        <p:nvSpPr>
          <p:cNvPr id="19" name="Shape 15"/>
          <p:cNvSpPr/>
          <p:nvPr/>
        </p:nvSpPr>
        <p:spPr>
          <a:xfrm>
            <a:off x="411480" y="3200400"/>
            <a:ext cx="2636444" cy="54864"/>
          </a:xfrm>
          <a:prstGeom prst="rect">
            <a:avLst/>
          </a:prstGeom>
          <a:solidFill>
            <a:srgbClr val="B8923A"/>
          </a:solidFill>
          <a:ln w="12700">
            <a:solidFill>
              <a:srgbClr val="B8923A"/>
            </a:solidFill>
            <a:prstDash val="solid"/>
          </a:ln>
        </p:spPr>
      </p:sp>
      <p:sp>
        <p:nvSpPr>
          <p:cNvPr id="20" name="Text 16"/>
          <p:cNvSpPr/>
          <p:nvPr/>
        </p:nvSpPr>
        <p:spPr>
          <a:xfrm>
            <a:off x="640080" y="3383280"/>
            <a:ext cx="2179244" cy="457200"/>
          </a:xfrm>
          <a:prstGeom prst="rect">
            <a:avLst/>
          </a:prstGeom>
          <a:noFill/>
          <a:ln/>
        </p:spPr>
        <p:txBody>
          <a:bodyPr wrap="square" rtlCol="0" anchor="ctr"/>
          <a:lstStyle/>
          <a:p>
            <a:pPr indent="0" marL="0">
              <a:buNone/>
            </a:pPr>
            <a:r>
              <a:rPr lang="en-US" sz="1000" b="1" spc="300" kern="0" dirty="0">
                <a:solidFill>
                  <a:srgbClr val="D4B574"/>
                </a:solidFill>
                <a:latin typeface="Calibri" pitchFamily="34" charset="0"/>
                <a:ea typeface="Calibri" pitchFamily="34" charset="-122"/>
                <a:cs typeface="Calibri" pitchFamily="34" charset="-120"/>
              </a:rPr>
              <a:t>01</a:t>
            </a:r>
            <a:endParaRPr lang="en-US" sz="1000" dirty="0"/>
          </a:p>
        </p:txBody>
      </p:sp>
      <p:sp>
        <p:nvSpPr>
          <p:cNvPr id="21" name="Text 17"/>
          <p:cNvSpPr/>
          <p:nvPr/>
        </p:nvSpPr>
        <p:spPr>
          <a:xfrm>
            <a:off x="640080" y="3703320"/>
            <a:ext cx="2179244" cy="731520"/>
          </a:xfrm>
          <a:prstGeom prst="rect">
            <a:avLst/>
          </a:prstGeom>
          <a:noFill/>
          <a:ln/>
        </p:spPr>
        <p:txBody>
          <a:bodyPr wrap="square" rtlCol="0" anchor="ctr"/>
          <a:lstStyle/>
          <a:p>
            <a:pPr indent="0" marL="0">
              <a:buNone/>
            </a:pPr>
            <a:r>
              <a:rPr lang="en-US" sz="3200" dirty="0">
                <a:solidFill>
                  <a:srgbClr val="B8923A"/>
                </a:solidFill>
                <a:latin typeface="Georgia" pitchFamily="34" charset="0"/>
                <a:ea typeface="Georgia" pitchFamily="34" charset="-122"/>
                <a:cs typeface="Georgia" pitchFamily="34" charset="-120"/>
              </a:rPr>
              <a:t>EXPOSE</a:t>
            </a:r>
            <a:endParaRPr lang="en-US" sz="3200" dirty="0"/>
          </a:p>
        </p:txBody>
      </p:sp>
      <p:sp>
        <p:nvSpPr>
          <p:cNvPr id="22" name="Shape 18"/>
          <p:cNvSpPr/>
          <p:nvPr/>
        </p:nvSpPr>
        <p:spPr>
          <a:xfrm>
            <a:off x="640080" y="4526280"/>
            <a:ext cx="457200" cy="0"/>
          </a:xfrm>
          <a:prstGeom prst="line">
            <a:avLst/>
          </a:prstGeom>
          <a:noFill/>
          <a:ln w="12700">
            <a:solidFill>
              <a:srgbClr val="B8923A"/>
            </a:solidFill>
            <a:prstDash val="solid"/>
          </a:ln>
        </p:spPr>
      </p:sp>
      <p:sp>
        <p:nvSpPr>
          <p:cNvPr id="23" name="Text 19"/>
          <p:cNvSpPr/>
          <p:nvPr/>
        </p:nvSpPr>
        <p:spPr>
          <a:xfrm>
            <a:off x="640080" y="4663440"/>
            <a:ext cx="2179244" cy="1097280"/>
          </a:xfrm>
          <a:prstGeom prst="rect">
            <a:avLst/>
          </a:prstGeom>
          <a:noFill/>
          <a:ln/>
        </p:spPr>
        <p:txBody>
          <a:bodyPr wrap="square" rtlCol="0" anchor="ctr"/>
          <a:lstStyle/>
          <a:p>
            <a:pPr indent="0" marL="0">
              <a:buNone/>
            </a:pPr>
            <a:r>
              <a:rPr lang="en-US" sz="1050" dirty="0">
                <a:solidFill>
                  <a:srgbClr val="F5F1E8"/>
                </a:solidFill>
                <a:latin typeface="Calibri" pitchFamily="34" charset="0"/>
                <a:ea typeface="Calibri" pitchFamily="34" charset="-122"/>
                <a:cs typeface="Calibri" pitchFamily="34" charset="-120"/>
              </a:rPr>
              <a:t>Map UV risk by role, site and shift pattern. Establish the workforce baseline.</a:t>
            </a:r>
            <a:endParaRPr lang="en-US" sz="1050" dirty="0"/>
          </a:p>
        </p:txBody>
      </p:sp>
      <p:sp>
        <p:nvSpPr>
          <p:cNvPr id="24" name="Shape 20"/>
          <p:cNvSpPr/>
          <p:nvPr/>
        </p:nvSpPr>
        <p:spPr>
          <a:xfrm>
            <a:off x="3322244" y="3200400"/>
            <a:ext cx="2636444" cy="2651760"/>
          </a:xfrm>
          <a:prstGeom prst="rect">
            <a:avLst/>
          </a:prstGeom>
          <a:solidFill>
            <a:srgbClr val="1A1410"/>
          </a:solidFill>
          <a:ln/>
        </p:spPr>
      </p:sp>
      <p:sp>
        <p:nvSpPr>
          <p:cNvPr id="25" name="Shape 21"/>
          <p:cNvSpPr/>
          <p:nvPr/>
        </p:nvSpPr>
        <p:spPr>
          <a:xfrm>
            <a:off x="3322244" y="3200400"/>
            <a:ext cx="2636444" cy="54864"/>
          </a:xfrm>
          <a:prstGeom prst="rect">
            <a:avLst/>
          </a:prstGeom>
          <a:solidFill>
            <a:srgbClr val="B8923A"/>
          </a:solidFill>
          <a:ln w="12700">
            <a:solidFill>
              <a:srgbClr val="B8923A"/>
            </a:solidFill>
            <a:prstDash val="solid"/>
          </a:ln>
        </p:spPr>
      </p:sp>
      <p:sp>
        <p:nvSpPr>
          <p:cNvPr id="26" name="Text 22"/>
          <p:cNvSpPr/>
          <p:nvPr/>
        </p:nvSpPr>
        <p:spPr>
          <a:xfrm>
            <a:off x="3550844" y="3383280"/>
            <a:ext cx="2179244" cy="457200"/>
          </a:xfrm>
          <a:prstGeom prst="rect">
            <a:avLst/>
          </a:prstGeom>
          <a:noFill/>
          <a:ln/>
        </p:spPr>
        <p:txBody>
          <a:bodyPr wrap="square" rtlCol="0" anchor="ctr"/>
          <a:lstStyle/>
          <a:p>
            <a:pPr indent="0" marL="0">
              <a:buNone/>
            </a:pPr>
            <a:r>
              <a:rPr lang="en-US" sz="1000" b="1" spc="300" kern="0" dirty="0">
                <a:solidFill>
                  <a:srgbClr val="D4B574"/>
                </a:solidFill>
                <a:latin typeface="Calibri" pitchFamily="34" charset="0"/>
                <a:ea typeface="Calibri" pitchFamily="34" charset="-122"/>
                <a:cs typeface="Calibri" pitchFamily="34" charset="-120"/>
              </a:rPr>
              <a:t>02</a:t>
            </a:r>
            <a:endParaRPr lang="en-US" sz="1000" dirty="0"/>
          </a:p>
        </p:txBody>
      </p:sp>
      <p:sp>
        <p:nvSpPr>
          <p:cNvPr id="27" name="Text 23"/>
          <p:cNvSpPr/>
          <p:nvPr/>
        </p:nvSpPr>
        <p:spPr>
          <a:xfrm>
            <a:off x="3550844" y="3703320"/>
            <a:ext cx="2179244" cy="731520"/>
          </a:xfrm>
          <a:prstGeom prst="rect">
            <a:avLst/>
          </a:prstGeom>
          <a:noFill/>
          <a:ln/>
        </p:spPr>
        <p:txBody>
          <a:bodyPr wrap="square" rtlCol="0" anchor="ctr"/>
          <a:lstStyle/>
          <a:p>
            <a:pPr indent="0" marL="0">
              <a:buNone/>
            </a:pPr>
            <a:r>
              <a:rPr lang="en-US" sz="3200" dirty="0">
                <a:solidFill>
                  <a:srgbClr val="B8923A"/>
                </a:solidFill>
                <a:latin typeface="Georgia" pitchFamily="34" charset="0"/>
                <a:ea typeface="Georgia" pitchFamily="34" charset="-122"/>
                <a:cs typeface="Georgia" pitchFamily="34" charset="-120"/>
              </a:rPr>
              <a:t>EDUCATE</a:t>
            </a:r>
            <a:endParaRPr lang="en-US" sz="3200" dirty="0"/>
          </a:p>
        </p:txBody>
      </p:sp>
      <p:sp>
        <p:nvSpPr>
          <p:cNvPr id="28" name="Shape 24"/>
          <p:cNvSpPr/>
          <p:nvPr/>
        </p:nvSpPr>
        <p:spPr>
          <a:xfrm>
            <a:off x="3550844" y="4526280"/>
            <a:ext cx="457200" cy="0"/>
          </a:xfrm>
          <a:prstGeom prst="line">
            <a:avLst/>
          </a:prstGeom>
          <a:noFill/>
          <a:ln w="12700">
            <a:solidFill>
              <a:srgbClr val="B8923A"/>
            </a:solidFill>
            <a:prstDash val="solid"/>
          </a:ln>
        </p:spPr>
      </p:sp>
      <p:sp>
        <p:nvSpPr>
          <p:cNvPr id="29" name="Text 25"/>
          <p:cNvSpPr/>
          <p:nvPr/>
        </p:nvSpPr>
        <p:spPr>
          <a:xfrm>
            <a:off x="3550844" y="4663440"/>
            <a:ext cx="2179244" cy="1097280"/>
          </a:xfrm>
          <a:prstGeom prst="rect">
            <a:avLst/>
          </a:prstGeom>
          <a:noFill/>
          <a:ln/>
        </p:spPr>
        <p:txBody>
          <a:bodyPr wrap="square" rtlCol="0" anchor="ctr"/>
          <a:lstStyle/>
          <a:p>
            <a:pPr indent="0" marL="0">
              <a:buNone/>
            </a:pPr>
            <a:r>
              <a:rPr lang="en-US" sz="1050" dirty="0">
                <a:solidFill>
                  <a:srgbClr val="F5F1E8"/>
                </a:solidFill>
                <a:latin typeface="Calibri" pitchFamily="34" charset="0"/>
                <a:ea typeface="Calibri" pitchFamily="34" charset="-122"/>
                <a:cs typeface="Calibri" pitchFamily="34" charset="-120"/>
              </a:rPr>
              <a:t>Role-tiered education for workers, supervisors and officers. Annual refresh.</a:t>
            </a:r>
            <a:endParaRPr lang="en-US" sz="1050" dirty="0"/>
          </a:p>
        </p:txBody>
      </p:sp>
      <p:sp>
        <p:nvSpPr>
          <p:cNvPr id="30" name="Shape 26"/>
          <p:cNvSpPr/>
          <p:nvPr/>
        </p:nvSpPr>
        <p:spPr>
          <a:xfrm>
            <a:off x="6233008" y="3200400"/>
            <a:ext cx="2636444" cy="2651760"/>
          </a:xfrm>
          <a:prstGeom prst="rect">
            <a:avLst/>
          </a:prstGeom>
          <a:solidFill>
            <a:srgbClr val="1A1410"/>
          </a:solidFill>
          <a:ln/>
        </p:spPr>
      </p:sp>
      <p:sp>
        <p:nvSpPr>
          <p:cNvPr id="31" name="Shape 27"/>
          <p:cNvSpPr/>
          <p:nvPr/>
        </p:nvSpPr>
        <p:spPr>
          <a:xfrm>
            <a:off x="6233008" y="3200400"/>
            <a:ext cx="2636444" cy="54864"/>
          </a:xfrm>
          <a:prstGeom prst="rect">
            <a:avLst/>
          </a:prstGeom>
          <a:solidFill>
            <a:srgbClr val="B8923A"/>
          </a:solidFill>
          <a:ln w="12700">
            <a:solidFill>
              <a:srgbClr val="B8923A"/>
            </a:solidFill>
            <a:prstDash val="solid"/>
          </a:ln>
        </p:spPr>
      </p:sp>
      <p:sp>
        <p:nvSpPr>
          <p:cNvPr id="32" name="Text 28"/>
          <p:cNvSpPr/>
          <p:nvPr/>
        </p:nvSpPr>
        <p:spPr>
          <a:xfrm>
            <a:off x="6461608" y="3383280"/>
            <a:ext cx="2179244" cy="457200"/>
          </a:xfrm>
          <a:prstGeom prst="rect">
            <a:avLst/>
          </a:prstGeom>
          <a:noFill/>
          <a:ln/>
        </p:spPr>
        <p:txBody>
          <a:bodyPr wrap="square" rtlCol="0" anchor="ctr"/>
          <a:lstStyle/>
          <a:p>
            <a:pPr indent="0" marL="0">
              <a:buNone/>
            </a:pPr>
            <a:r>
              <a:rPr lang="en-US" sz="1000" b="1" spc="300" kern="0" dirty="0">
                <a:solidFill>
                  <a:srgbClr val="D4B574"/>
                </a:solidFill>
                <a:latin typeface="Calibri" pitchFamily="34" charset="0"/>
                <a:ea typeface="Calibri" pitchFamily="34" charset="-122"/>
                <a:cs typeface="Calibri" pitchFamily="34" charset="-120"/>
              </a:rPr>
              <a:t>03</a:t>
            </a:r>
            <a:endParaRPr lang="en-US" sz="1000" dirty="0"/>
          </a:p>
        </p:txBody>
      </p:sp>
      <p:sp>
        <p:nvSpPr>
          <p:cNvPr id="33" name="Text 29"/>
          <p:cNvSpPr/>
          <p:nvPr/>
        </p:nvSpPr>
        <p:spPr>
          <a:xfrm>
            <a:off x="6461608" y="3703320"/>
            <a:ext cx="2179244" cy="731520"/>
          </a:xfrm>
          <a:prstGeom prst="rect">
            <a:avLst/>
          </a:prstGeom>
          <a:noFill/>
          <a:ln/>
        </p:spPr>
        <p:txBody>
          <a:bodyPr wrap="square" rtlCol="0" anchor="ctr"/>
          <a:lstStyle/>
          <a:p>
            <a:pPr indent="0" marL="0">
              <a:buNone/>
            </a:pPr>
            <a:r>
              <a:rPr lang="en-US" sz="3200" dirty="0">
                <a:solidFill>
                  <a:srgbClr val="B8923A"/>
                </a:solidFill>
                <a:latin typeface="Georgia" pitchFamily="34" charset="0"/>
                <a:ea typeface="Georgia" pitchFamily="34" charset="-122"/>
                <a:cs typeface="Georgia" pitchFamily="34" charset="-120"/>
              </a:rPr>
              <a:t>SCREEN</a:t>
            </a:r>
            <a:endParaRPr lang="en-US" sz="3200" dirty="0"/>
          </a:p>
        </p:txBody>
      </p:sp>
      <p:sp>
        <p:nvSpPr>
          <p:cNvPr id="34" name="Shape 30"/>
          <p:cNvSpPr/>
          <p:nvPr/>
        </p:nvSpPr>
        <p:spPr>
          <a:xfrm>
            <a:off x="6461608" y="4526280"/>
            <a:ext cx="457200" cy="0"/>
          </a:xfrm>
          <a:prstGeom prst="line">
            <a:avLst/>
          </a:prstGeom>
          <a:noFill/>
          <a:ln w="12700">
            <a:solidFill>
              <a:srgbClr val="B8923A"/>
            </a:solidFill>
            <a:prstDash val="solid"/>
          </a:ln>
        </p:spPr>
      </p:sp>
      <p:sp>
        <p:nvSpPr>
          <p:cNvPr id="35" name="Text 31"/>
          <p:cNvSpPr/>
          <p:nvPr/>
        </p:nvSpPr>
        <p:spPr>
          <a:xfrm>
            <a:off x="6461608" y="4663440"/>
            <a:ext cx="2179244" cy="1097280"/>
          </a:xfrm>
          <a:prstGeom prst="rect">
            <a:avLst/>
          </a:prstGeom>
          <a:noFill/>
          <a:ln/>
        </p:spPr>
        <p:txBody>
          <a:bodyPr wrap="square" rtlCol="0" anchor="ctr"/>
          <a:lstStyle/>
          <a:p>
            <a:pPr indent="0" marL="0">
              <a:buNone/>
            </a:pPr>
            <a:r>
              <a:rPr lang="en-US" sz="1050" dirty="0">
                <a:solidFill>
                  <a:srgbClr val="F5F1E8"/>
                </a:solidFill>
                <a:latin typeface="Calibri" pitchFamily="34" charset="0"/>
                <a:ea typeface="Calibri" pitchFamily="34" charset="-122"/>
                <a:cs typeface="Calibri" pitchFamily="34" charset="-120"/>
              </a:rPr>
              <a:t>Structured clinical screening, integrated into WHS and HR systems.</a:t>
            </a:r>
            <a:endParaRPr lang="en-US" sz="1050" dirty="0"/>
          </a:p>
        </p:txBody>
      </p:sp>
      <p:sp>
        <p:nvSpPr>
          <p:cNvPr id="36" name="Shape 32"/>
          <p:cNvSpPr/>
          <p:nvPr/>
        </p:nvSpPr>
        <p:spPr>
          <a:xfrm>
            <a:off x="9143771" y="3200400"/>
            <a:ext cx="2636444" cy="2651760"/>
          </a:xfrm>
          <a:prstGeom prst="rect">
            <a:avLst/>
          </a:prstGeom>
          <a:solidFill>
            <a:srgbClr val="1A1410"/>
          </a:solidFill>
          <a:ln/>
        </p:spPr>
      </p:sp>
      <p:sp>
        <p:nvSpPr>
          <p:cNvPr id="37" name="Shape 33"/>
          <p:cNvSpPr/>
          <p:nvPr/>
        </p:nvSpPr>
        <p:spPr>
          <a:xfrm>
            <a:off x="9143771" y="3200400"/>
            <a:ext cx="2636444" cy="54864"/>
          </a:xfrm>
          <a:prstGeom prst="rect">
            <a:avLst/>
          </a:prstGeom>
          <a:solidFill>
            <a:srgbClr val="B8923A"/>
          </a:solidFill>
          <a:ln w="12700">
            <a:solidFill>
              <a:srgbClr val="B8923A"/>
            </a:solidFill>
            <a:prstDash val="solid"/>
          </a:ln>
        </p:spPr>
      </p:sp>
      <p:sp>
        <p:nvSpPr>
          <p:cNvPr id="38" name="Text 34"/>
          <p:cNvSpPr/>
          <p:nvPr/>
        </p:nvSpPr>
        <p:spPr>
          <a:xfrm>
            <a:off x="9372371" y="3383280"/>
            <a:ext cx="2179244" cy="457200"/>
          </a:xfrm>
          <a:prstGeom prst="rect">
            <a:avLst/>
          </a:prstGeom>
          <a:noFill/>
          <a:ln/>
        </p:spPr>
        <p:txBody>
          <a:bodyPr wrap="square" rtlCol="0" anchor="ctr"/>
          <a:lstStyle/>
          <a:p>
            <a:pPr indent="0" marL="0">
              <a:buNone/>
            </a:pPr>
            <a:r>
              <a:rPr lang="en-US" sz="1000" b="1" spc="300" kern="0" dirty="0">
                <a:solidFill>
                  <a:srgbClr val="D4B574"/>
                </a:solidFill>
                <a:latin typeface="Calibri" pitchFamily="34" charset="0"/>
                <a:ea typeface="Calibri" pitchFamily="34" charset="-122"/>
                <a:cs typeface="Calibri" pitchFamily="34" charset="-120"/>
              </a:rPr>
              <a:t>04</a:t>
            </a:r>
            <a:endParaRPr lang="en-US" sz="1000" dirty="0"/>
          </a:p>
        </p:txBody>
      </p:sp>
      <p:sp>
        <p:nvSpPr>
          <p:cNvPr id="39" name="Text 35"/>
          <p:cNvSpPr/>
          <p:nvPr/>
        </p:nvSpPr>
        <p:spPr>
          <a:xfrm>
            <a:off x="9372371" y="3703320"/>
            <a:ext cx="2179244" cy="731520"/>
          </a:xfrm>
          <a:prstGeom prst="rect">
            <a:avLst/>
          </a:prstGeom>
          <a:noFill/>
          <a:ln/>
        </p:spPr>
        <p:txBody>
          <a:bodyPr wrap="square" rtlCol="0" anchor="ctr"/>
          <a:lstStyle/>
          <a:p>
            <a:pPr indent="0" marL="0">
              <a:buNone/>
            </a:pPr>
            <a:r>
              <a:rPr lang="en-US" sz="3200" dirty="0">
                <a:solidFill>
                  <a:srgbClr val="B8923A"/>
                </a:solidFill>
                <a:latin typeface="Georgia" pitchFamily="34" charset="0"/>
                <a:ea typeface="Georgia" pitchFamily="34" charset="-122"/>
                <a:cs typeface="Georgia" pitchFamily="34" charset="-120"/>
              </a:rPr>
              <a:t>REPORT</a:t>
            </a:r>
            <a:endParaRPr lang="en-US" sz="3200" dirty="0"/>
          </a:p>
        </p:txBody>
      </p:sp>
      <p:sp>
        <p:nvSpPr>
          <p:cNvPr id="40" name="Shape 36"/>
          <p:cNvSpPr/>
          <p:nvPr/>
        </p:nvSpPr>
        <p:spPr>
          <a:xfrm>
            <a:off x="9372371" y="4526280"/>
            <a:ext cx="457200" cy="0"/>
          </a:xfrm>
          <a:prstGeom prst="line">
            <a:avLst/>
          </a:prstGeom>
          <a:noFill/>
          <a:ln w="12700">
            <a:solidFill>
              <a:srgbClr val="B8923A"/>
            </a:solidFill>
            <a:prstDash val="solid"/>
          </a:ln>
        </p:spPr>
      </p:sp>
      <p:sp>
        <p:nvSpPr>
          <p:cNvPr id="41" name="Text 37"/>
          <p:cNvSpPr/>
          <p:nvPr/>
        </p:nvSpPr>
        <p:spPr>
          <a:xfrm>
            <a:off x="9372371" y="4663440"/>
            <a:ext cx="2179244" cy="1097280"/>
          </a:xfrm>
          <a:prstGeom prst="rect">
            <a:avLst/>
          </a:prstGeom>
          <a:noFill/>
          <a:ln/>
        </p:spPr>
        <p:txBody>
          <a:bodyPr wrap="square" rtlCol="0" anchor="ctr"/>
          <a:lstStyle/>
          <a:p>
            <a:pPr indent="0" marL="0">
              <a:buNone/>
            </a:pPr>
            <a:r>
              <a:rPr lang="en-US" sz="1050" dirty="0">
                <a:solidFill>
                  <a:srgbClr val="F5F1E8"/>
                </a:solidFill>
                <a:latin typeface="Calibri" pitchFamily="34" charset="0"/>
                <a:ea typeface="Calibri" pitchFamily="34" charset="-122"/>
                <a:cs typeface="Calibri" pitchFamily="34" charset="-120"/>
              </a:rPr>
              <a:t>Director-level reporting into risk and people committees. ESG disclosure-ready.</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12 · INSURANCE SIGNAL</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15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14 · INSURANCE &amp; WORKERS' COMP</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Occupational skin cancer claims are now a measurable scheme exposure.</a:t>
            </a:r>
            <a:endParaRPr lang="en-US" sz="3600" dirty="0"/>
          </a:p>
        </p:txBody>
      </p:sp>
      <p:sp>
        <p:nvSpPr>
          <p:cNvPr id="17" name="Text 13"/>
          <p:cNvSpPr/>
          <p:nvPr/>
        </p:nvSpPr>
        <p:spPr>
          <a:xfrm>
            <a:off x="411480" y="3291840"/>
            <a:ext cx="5486400" cy="1280160"/>
          </a:xfrm>
          <a:prstGeom prst="rect">
            <a:avLst/>
          </a:prstGeom>
          <a:noFill/>
          <a:ln/>
        </p:spPr>
        <p:txBody>
          <a:bodyPr wrap="square" rtlCol="0" anchor="ctr"/>
          <a:lstStyle/>
          <a:p>
            <a:pPr indent="0" marL="0">
              <a:buNone/>
            </a:pPr>
            <a:r>
              <a:rPr lang="en-US" sz="9000" dirty="0">
                <a:solidFill>
                  <a:srgbClr val="1A1410"/>
                </a:solidFill>
                <a:latin typeface="Georgia" pitchFamily="34" charset="0"/>
                <a:ea typeface="Georgia" pitchFamily="34" charset="-122"/>
                <a:cs typeface="Georgia" pitchFamily="34" charset="-120"/>
              </a:rPr>
              <a:t>$32.8M</a:t>
            </a:r>
            <a:endParaRPr lang="en-US" sz="9000" dirty="0"/>
          </a:p>
        </p:txBody>
      </p:sp>
      <p:sp>
        <p:nvSpPr>
          <p:cNvPr id="18" name="Text 14"/>
          <p:cNvSpPr/>
          <p:nvPr/>
        </p:nvSpPr>
        <p:spPr>
          <a:xfrm>
            <a:off x="411480" y="4617720"/>
            <a:ext cx="5486400" cy="548640"/>
          </a:xfrm>
          <a:prstGeom prst="rect">
            <a:avLst/>
          </a:prstGeom>
          <a:noFill/>
          <a:ln/>
        </p:spPr>
        <p:txBody>
          <a:bodyPr wrap="square" rtlCol="0" anchor="ctr"/>
          <a:lstStyle/>
          <a:p>
            <a:pPr indent="0" marL="0">
              <a:buNone/>
            </a:pPr>
            <a:r>
              <a:rPr lang="en-US" sz="1000" b="1" spc="300" kern="0" dirty="0">
                <a:solidFill>
                  <a:srgbClr val="1A1410"/>
                </a:solidFill>
                <a:latin typeface="Calibri" pitchFamily="34" charset="0"/>
                <a:ea typeface="Calibri" pitchFamily="34" charset="-122"/>
                <a:cs typeface="Calibri" pitchFamily="34" charset="-120"/>
              </a:rPr>
              <a:t>ACCEPTED OCCUPATIONAL SKIN CANCER WORKERS' COMP CLAIMS · 2010–2019</a:t>
            </a:r>
            <a:endParaRPr lang="en-US" sz="1000" dirty="0"/>
          </a:p>
        </p:txBody>
      </p:sp>
      <p:sp>
        <p:nvSpPr>
          <p:cNvPr id="19" name="Shape 15"/>
          <p:cNvSpPr/>
          <p:nvPr/>
        </p:nvSpPr>
        <p:spPr>
          <a:xfrm>
            <a:off x="411480" y="5212080"/>
            <a:ext cx="548640" cy="0"/>
          </a:xfrm>
          <a:prstGeom prst="line">
            <a:avLst/>
          </a:prstGeom>
          <a:noFill/>
          <a:ln w="19050">
            <a:solidFill>
              <a:srgbClr val="B8923A"/>
            </a:solidFill>
            <a:prstDash val="solid"/>
          </a:ln>
        </p:spPr>
      </p:sp>
      <p:sp>
        <p:nvSpPr>
          <p:cNvPr id="20" name="Text 16"/>
          <p:cNvSpPr/>
          <p:nvPr/>
        </p:nvSpPr>
        <p:spPr>
          <a:xfrm>
            <a:off x="411480" y="5349240"/>
            <a:ext cx="5486400" cy="274320"/>
          </a:xfrm>
          <a:prstGeom prst="rect">
            <a:avLst/>
          </a:prstGeom>
          <a:noFill/>
          <a:ln/>
        </p:spPr>
        <p:txBody>
          <a:bodyPr wrap="square" rtlCol="0" anchor="ctr"/>
          <a:lstStyle/>
          <a:p>
            <a:pPr indent="0" marL="0">
              <a:buNone/>
            </a:pPr>
            <a:r>
              <a:rPr lang="en-US" sz="900" i="1" dirty="0">
                <a:solidFill>
                  <a:srgbClr val="6B5D4F"/>
                </a:solidFill>
                <a:latin typeface="Calibri" pitchFamily="34" charset="0"/>
                <a:ea typeface="Calibri" pitchFamily="34" charset="-122"/>
                <a:cs typeface="Calibri" pitchFamily="34" charset="-120"/>
              </a:rPr>
              <a:t>Source · Safe Work Australia, accepted workers' compensation claims data</a:t>
            </a:r>
            <a:endParaRPr lang="en-US" sz="900" dirty="0"/>
          </a:p>
        </p:txBody>
      </p:sp>
      <p:sp>
        <p:nvSpPr>
          <p:cNvPr id="21" name="Shape 17"/>
          <p:cNvSpPr/>
          <p:nvPr/>
        </p:nvSpPr>
        <p:spPr>
          <a:xfrm>
            <a:off x="6400800" y="3291840"/>
            <a:ext cx="5349240" cy="2743200"/>
          </a:xfrm>
          <a:prstGeom prst="rect">
            <a:avLst/>
          </a:prstGeom>
          <a:solidFill>
            <a:srgbClr val="FFFFFF"/>
          </a:solidFill>
          <a:ln w="6350">
            <a:solidFill>
              <a:srgbClr val="DDDDDD"/>
            </a:solidFill>
            <a:prstDash val="solid"/>
          </a:ln>
        </p:spPr>
      </p:sp>
      <p:sp>
        <p:nvSpPr>
          <p:cNvPr id="22" name="Text 18"/>
          <p:cNvSpPr/>
          <p:nvPr/>
        </p:nvSpPr>
        <p:spPr>
          <a:xfrm>
            <a:off x="6629400" y="3474720"/>
            <a:ext cx="4937760" cy="274320"/>
          </a:xfrm>
          <a:prstGeom prst="rect">
            <a:avLst/>
          </a:prstGeom>
          <a:noFill/>
          <a:ln/>
        </p:spPr>
        <p:txBody>
          <a:bodyPr wrap="square" rtlCol="0" anchor="ctr"/>
          <a:lstStyle/>
          <a:p>
            <a:pPr indent="0" marL="0">
              <a:buNone/>
            </a:pPr>
            <a:r>
              <a:rPr lang="en-US" sz="900" b="1" spc="300" kern="0" dirty="0">
                <a:solidFill>
                  <a:srgbClr val="B8923A"/>
                </a:solidFill>
                <a:latin typeface="Calibri" pitchFamily="34" charset="0"/>
                <a:ea typeface="Calibri" pitchFamily="34" charset="-122"/>
                <a:cs typeface="Calibri" pitchFamily="34" charset="-120"/>
              </a:rPr>
              <a:t>WHAT IT MEANS FOR THE BOARD</a:t>
            </a:r>
            <a:endParaRPr lang="en-US" sz="900" dirty="0"/>
          </a:p>
        </p:txBody>
      </p:sp>
      <p:sp>
        <p:nvSpPr>
          <p:cNvPr id="23" name="Text 19"/>
          <p:cNvSpPr/>
          <p:nvPr/>
        </p:nvSpPr>
        <p:spPr>
          <a:xfrm>
            <a:off x="6629400" y="3749040"/>
            <a:ext cx="4937760" cy="2194560"/>
          </a:xfrm>
          <a:prstGeom prst="rect">
            <a:avLst/>
          </a:prstGeom>
          <a:noFill/>
          <a:ln/>
        </p:spPr>
        <p:txBody>
          <a:bodyPr wrap="square" rtlCol="0" anchor="ctr"/>
          <a:lstStyle/>
          <a:p>
            <a:pPr indent="0" marL="0">
              <a:buNone/>
            </a:pPr>
            <a:r>
              <a:rPr lang="en-US" sz="1100" dirty="0">
                <a:solidFill>
                  <a:srgbClr val="1A1410"/>
                </a:solidFill>
                <a:latin typeface="Calibri" pitchFamily="34" charset="0"/>
                <a:ea typeface="Calibri" pitchFamily="34" charset="-122"/>
                <a:cs typeface="Calibri" pitchFamily="34" charset="-120"/>
              </a:rPr>
              <a:t>Premium and self-insurance exposure for high-UV sectors is rising in lockstep with diagnosis volumes. Insurers are beginning to ask, in renewal questionnaires, what prevention programs are in place — and to price accordingly.</a:t>
            </a:r>
            <a:endParaRPr lang="en-US" sz="1100" dirty="0"/>
          </a:p>
          <a:p>
            <a:pPr indent="0" marL="0">
              <a:buNone/>
            </a:pPr>
            <a:endParaRPr lang="en-US" sz="1100" dirty="0"/>
          </a:p>
          <a:p>
            <a:pPr indent="0" marL="0">
              <a:buNone/>
            </a:pPr>
            <a:r>
              <a:rPr lang="en-US" sz="1100" dirty="0">
                <a:solidFill>
                  <a:srgbClr val="1A1410"/>
                </a:solidFill>
                <a:latin typeface="Calibri" pitchFamily="34" charset="0"/>
                <a:ea typeface="Calibri" pitchFamily="34" charset="-122"/>
                <a:cs typeface="Calibri" pitchFamily="34" charset="-120"/>
              </a:rPr>
              <a:t>A structured screening and education program is increasingly evidence on the table at renewal, not an internal wellbeing initiative.</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13 · DIRECTOR LIABILITY</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16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15 · DIRECTOR LIABILITY</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The due-diligence duty, plainly stated.</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Section 27 of the model WHS Act sets a six-part due-diligence test for officers — UV risk meets every limb.</a:t>
            </a:r>
            <a:endParaRPr lang="en-US" sz="1300" dirty="0"/>
          </a:p>
        </p:txBody>
      </p:sp>
      <p:sp>
        <p:nvSpPr>
          <p:cNvPr id="18" name="Shape 14"/>
          <p:cNvSpPr/>
          <p:nvPr/>
        </p:nvSpPr>
        <p:spPr>
          <a:xfrm>
            <a:off x="411480" y="3200400"/>
            <a:ext cx="11368735" cy="0"/>
          </a:xfrm>
          <a:prstGeom prst="line">
            <a:avLst/>
          </a:prstGeom>
          <a:noFill/>
          <a:ln w="5080">
            <a:solidFill>
              <a:srgbClr val="DDDDDD"/>
            </a:solidFill>
            <a:prstDash val="solid"/>
          </a:ln>
        </p:spPr>
      </p:sp>
      <p:sp>
        <p:nvSpPr>
          <p:cNvPr id="19" name="Text 15"/>
          <p:cNvSpPr/>
          <p:nvPr/>
        </p:nvSpPr>
        <p:spPr>
          <a:xfrm>
            <a:off x="457200" y="32735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01</a:t>
            </a:r>
            <a:endParaRPr lang="en-US" sz="1200" dirty="0"/>
          </a:p>
        </p:txBody>
      </p:sp>
      <p:sp>
        <p:nvSpPr>
          <p:cNvPr id="20" name="Text 16"/>
          <p:cNvSpPr/>
          <p:nvPr/>
        </p:nvSpPr>
        <p:spPr>
          <a:xfrm>
            <a:off x="960120" y="32735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Acquire and keep current knowledge of WHS matters</a:t>
            </a:r>
            <a:endParaRPr lang="en-US" sz="1050" dirty="0"/>
          </a:p>
        </p:txBody>
      </p:sp>
      <p:sp>
        <p:nvSpPr>
          <p:cNvPr id="21" name="Text 17"/>
          <p:cNvSpPr/>
          <p:nvPr/>
        </p:nvSpPr>
        <p:spPr>
          <a:xfrm>
            <a:off x="7040880" y="32918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UV exposure, skin cancer risk and prevention are mainstream WHS knowledge.</a:t>
            </a:r>
            <a:endParaRPr lang="en-US" sz="1000" dirty="0"/>
          </a:p>
        </p:txBody>
      </p:sp>
      <p:sp>
        <p:nvSpPr>
          <p:cNvPr id="22" name="Shape 18"/>
          <p:cNvSpPr/>
          <p:nvPr/>
        </p:nvSpPr>
        <p:spPr>
          <a:xfrm>
            <a:off x="411480" y="3657600"/>
            <a:ext cx="11368735" cy="0"/>
          </a:xfrm>
          <a:prstGeom prst="line">
            <a:avLst/>
          </a:prstGeom>
          <a:noFill/>
          <a:ln w="5080">
            <a:solidFill>
              <a:srgbClr val="DDDDDD"/>
            </a:solidFill>
            <a:prstDash val="solid"/>
          </a:ln>
        </p:spPr>
      </p:sp>
      <p:sp>
        <p:nvSpPr>
          <p:cNvPr id="23" name="Text 19"/>
          <p:cNvSpPr/>
          <p:nvPr/>
        </p:nvSpPr>
        <p:spPr>
          <a:xfrm>
            <a:off x="457200" y="37307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02</a:t>
            </a:r>
            <a:endParaRPr lang="en-US" sz="1200" dirty="0"/>
          </a:p>
        </p:txBody>
      </p:sp>
      <p:sp>
        <p:nvSpPr>
          <p:cNvPr id="24" name="Text 20"/>
          <p:cNvSpPr/>
          <p:nvPr/>
        </p:nvSpPr>
        <p:spPr>
          <a:xfrm>
            <a:off x="960120" y="37307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Understand the nature of the operation and its hazards</a:t>
            </a:r>
            <a:endParaRPr lang="en-US" sz="1050" dirty="0"/>
          </a:p>
        </p:txBody>
      </p:sp>
      <p:sp>
        <p:nvSpPr>
          <p:cNvPr id="25" name="Text 21"/>
          <p:cNvSpPr/>
          <p:nvPr/>
        </p:nvSpPr>
        <p:spPr>
          <a:xfrm>
            <a:off x="7040880" y="37490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Outdoor-shift composition makes UV a known operational hazard.</a:t>
            </a:r>
            <a:endParaRPr lang="en-US" sz="1000" dirty="0"/>
          </a:p>
        </p:txBody>
      </p:sp>
      <p:sp>
        <p:nvSpPr>
          <p:cNvPr id="26" name="Shape 22"/>
          <p:cNvSpPr/>
          <p:nvPr/>
        </p:nvSpPr>
        <p:spPr>
          <a:xfrm>
            <a:off x="411480" y="4114800"/>
            <a:ext cx="11368735" cy="0"/>
          </a:xfrm>
          <a:prstGeom prst="line">
            <a:avLst/>
          </a:prstGeom>
          <a:noFill/>
          <a:ln w="5080">
            <a:solidFill>
              <a:srgbClr val="DDDDDD"/>
            </a:solidFill>
            <a:prstDash val="solid"/>
          </a:ln>
        </p:spPr>
      </p:sp>
      <p:sp>
        <p:nvSpPr>
          <p:cNvPr id="27" name="Text 23"/>
          <p:cNvSpPr/>
          <p:nvPr/>
        </p:nvSpPr>
        <p:spPr>
          <a:xfrm>
            <a:off x="457200" y="41879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03</a:t>
            </a:r>
            <a:endParaRPr lang="en-US" sz="1200" dirty="0"/>
          </a:p>
        </p:txBody>
      </p:sp>
      <p:sp>
        <p:nvSpPr>
          <p:cNvPr id="28" name="Text 24"/>
          <p:cNvSpPr/>
          <p:nvPr/>
        </p:nvSpPr>
        <p:spPr>
          <a:xfrm>
            <a:off x="960120" y="41879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Ensure appropriate resources and processes</a:t>
            </a:r>
            <a:endParaRPr lang="en-US" sz="1050" dirty="0"/>
          </a:p>
        </p:txBody>
      </p:sp>
      <p:sp>
        <p:nvSpPr>
          <p:cNvPr id="29" name="Text 25"/>
          <p:cNvSpPr/>
          <p:nvPr/>
        </p:nvSpPr>
        <p:spPr>
          <a:xfrm>
            <a:off x="7040880" y="42062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Screening, education and PPE are recognised, available controls.</a:t>
            </a:r>
            <a:endParaRPr lang="en-US" sz="1000" dirty="0"/>
          </a:p>
        </p:txBody>
      </p:sp>
      <p:sp>
        <p:nvSpPr>
          <p:cNvPr id="30" name="Shape 26"/>
          <p:cNvSpPr/>
          <p:nvPr/>
        </p:nvSpPr>
        <p:spPr>
          <a:xfrm>
            <a:off x="411480" y="4572000"/>
            <a:ext cx="11368735" cy="0"/>
          </a:xfrm>
          <a:prstGeom prst="line">
            <a:avLst/>
          </a:prstGeom>
          <a:noFill/>
          <a:ln w="5080">
            <a:solidFill>
              <a:srgbClr val="DDDDDD"/>
            </a:solidFill>
            <a:prstDash val="solid"/>
          </a:ln>
        </p:spPr>
      </p:sp>
      <p:sp>
        <p:nvSpPr>
          <p:cNvPr id="31" name="Text 27"/>
          <p:cNvSpPr/>
          <p:nvPr/>
        </p:nvSpPr>
        <p:spPr>
          <a:xfrm>
            <a:off x="457200" y="46451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04</a:t>
            </a:r>
            <a:endParaRPr lang="en-US" sz="1200" dirty="0"/>
          </a:p>
        </p:txBody>
      </p:sp>
      <p:sp>
        <p:nvSpPr>
          <p:cNvPr id="32" name="Text 28"/>
          <p:cNvSpPr/>
          <p:nvPr/>
        </p:nvSpPr>
        <p:spPr>
          <a:xfrm>
            <a:off x="960120" y="46451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Ensure appropriate processes for receiving and considering information</a:t>
            </a:r>
            <a:endParaRPr lang="en-US" sz="1050" dirty="0"/>
          </a:p>
        </p:txBody>
      </p:sp>
      <p:sp>
        <p:nvSpPr>
          <p:cNvPr id="33" name="Text 29"/>
          <p:cNvSpPr/>
          <p:nvPr/>
        </p:nvSpPr>
        <p:spPr>
          <a:xfrm>
            <a:off x="7040880" y="46634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Workforce health data should feed into board risk reporting.</a:t>
            </a:r>
            <a:endParaRPr lang="en-US" sz="1000" dirty="0"/>
          </a:p>
        </p:txBody>
      </p:sp>
      <p:sp>
        <p:nvSpPr>
          <p:cNvPr id="34" name="Shape 30"/>
          <p:cNvSpPr/>
          <p:nvPr/>
        </p:nvSpPr>
        <p:spPr>
          <a:xfrm>
            <a:off x="411480" y="5029200"/>
            <a:ext cx="11368735" cy="0"/>
          </a:xfrm>
          <a:prstGeom prst="line">
            <a:avLst/>
          </a:prstGeom>
          <a:noFill/>
          <a:ln w="5080">
            <a:solidFill>
              <a:srgbClr val="DDDDDD"/>
            </a:solidFill>
            <a:prstDash val="solid"/>
          </a:ln>
        </p:spPr>
      </p:sp>
      <p:sp>
        <p:nvSpPr>
          <p:cNvPr id="35" name="Text 31"/>
          <p:cNvSpPr/>
          <p:nvPr/>
        </p:nvSpPr>
        <p:spPr>
          <a:xfrm>
            <a:off x="457200" y="51023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05</a:t>
            </a:r>
            <a:endParaRPr lang="en-US" sz="1200" dirty="0"/>
          </a:p>
        </p:txBody>
      </p:sp>
      <p:sp>
        <p:nvSpPr>
          <p:cNvPr id="36" name="Text 32"/>
          <p:cNvSpPr/>
          <p:nvPr/>
        </p:nvSpPr>
        <p:spPr>
          <a:xfrm>
            <a:off x="960120" y="51023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Ensure compliance with the WHS Act</a:t>
            </a:r>
            <a:endParaRPr lang="en-US" sz="1050" dirty="0"/>
          </a:p>
        </p:txBody>
      </p:sp>
      <p:sp>
        <p:nvSpPr>
          <p:cNvPr id="37" name="Text 33"/>
          <p:cNvSpPr/>
          <p:nvPr/>
        </p:nvSpPr>
        <p:spPr>
          <a:xfrm>
            <a:off x="7040880" y="51206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Occupational UV exposure is in scope of the general duty of care.</a:t>
            </a:r>
            <a:endParaRPr lang="en-US" sz="1000" dirty="0"/>
          </a:p>
        </p:txBody>
      </p:sp>
      <p:sp>
        <p:nvSpPr>
          <p:cNvPr id="38" name="Shape 34"/>
          <p:cNvSpPr/>
          <p:nvPr/>
        </p:nvSpPr>
        <p:spPr>
          <a:xfrm>
            <a:off x="411480" y="5486400"/>
            <a:ext cx="11368735" cy="0"/>
          </a:xfrm>
          <a:prstGeom prst="line">
            <a:avLst/>
          </a:prstGeom>
          <a:noFill/>
          <a:ln w="5080">
            <a:solidFill>
              <a:srgbClr val="DDDDDD"/>
            </a:solidFill>
            <a:prstDash val="solid"/>
          </a:ln>
        </p:spPr>
      </p:sp>
      <p:sp>
        <p:nvSpPr>
          <p:cNvPr id="39" name="Text 35"/>
          <p:cNvSpPr/>
          <p:nvPr/>
        </p:nvSpPr>
        <p:spPr>
          <a:xfrm>
            <a:off x="457200" y="5559552"/>
            <a:ext cx="457200" cy="274320"/>
          </a:xfrm>
          <a:prstGeom prst="rect">
            <a:avLst/>
          </a:prstGeom>
          <a:noFill/>
          <a:ln/>
        </p:spPr>
        <p:txBody>
          <a:bodyPr wrap="square" rtlCol="0" anchor="ctr"/>
          <a:lstStyle/>
          <a:p>
            <a:pPr indent="0" marL="0">
              <a:buNone/>
            </a:pPr>
            <a:r>
              <a:rPr lang="en-US" sz="1200" b="1" dirty="0">
                <a:solidFill>
                  <a:srgbClr val="B8923A"/>
                </a:solidFill>
                <a:latin typeface="Georgia" pitchFamily="34" charset="0"/>
                <a:ea typeface="Georgia" pitchFamily="34" charset="-122"/>
                <a:cs typeface="Georgia" pitchFamily="34" charset="-120"/>
              </a:rPr>
              <a:t>06</a:t>
            </a:r>
            <a:endParaRPr lang="en-US" sz="1200" dirty="0"/>
          </a:p>
        </p:txBody>
      </p:sp>
      <p:sp>
        <p:nvSpPr>
          <p:cNvPr id="40" name="Text 36"/>
          <p:cNvSpPr/>
          <p:nvPr/>
        </p:nvSpPr>
        <p:spPr>
          <a:xfrm>
            <a:off x="960120" y="5559552"/>
            <a:ext cx="5943600" cy="365760"/>
          </a:xfrm>
          <a:prstGeom prst="rect">
            <a:avLst/>
          </a:prstGeom>
          <a:noFill/>
          <a:ln/>
        </p:spPr>
        <p:txBody>
          <a:bodyPr wrap="square" rtlCol="0" anchor="ctr"/>
          <a:lstStyle/>
          <a:p>
            <a:pPr indent="0" marL="0">
              <a:buNone/>
            </a:pPr>
            <a:r>
              <a:rPr lang="en-US" sz="1050" b="1" dirty="0">
                <a:solidFill>
                  <a:srgbClr val="1A1410"/>
                </a:solidFill>
                <a:latin typeface="Calibri" pitchFamily="34" charset="0"/>
                <a:ea typeface="Calibri" pitchFamily="34" charset="-122"/>
                <a:cs typeface="Calibri" pitchFamily="34" charset="-120"/>
              </a:rPr>
              <a:t>Verify the provision and use of those resources and processes</a:t>
            </a:r>
            <a:endParaRPr lang="en-US" sz="1050" dirty="0"/>
          </a:p>
        </p:txBody>
      </p:sp>
      <p:sp>
        <p:nvSpPr>
          <p:cNvPr id="41" name="Text 37"/>
          <p:cNvSpPr/>
          <p:nvPr/>
        </p:nvSpPr>
        <p:spPr>
          <a:xfrm>
            <a:off x="7040880" y="5577840"/>
            <a:ext cx="4739335" cy="365760"/>
          </a:xfrm>
          <a:prstGeom prst="rect">
            <a:avLst/>
          </a:prstGeom>
          <a:noFill/>
          <a:ln/>
        </p:spPr>
        <p:txBody>
          <a:bodyPr wrap="square" rtlCol="0" anchor="ctr"/>
          <a:lstStyle/>
          <a:p>
            <a:pPr indent="0" marL="0">
              <a:buNone/>
            </a:pPr>
            <a:r>
              <a:rPr lang="en-US" sz="1000" i="1" dirty="0">
                <a:solidFill>
                  <a:srgbClr val="6B5D4F"/>
                </a:solidFill>
                <a:latin typeface="Calibri" pitchFamily="34" charset="0"/>
                <a:ea typeface="Calibri" pitchFamily="34" charset="-122"/>
                <a:cs typeface="Calibri" pitchFamily="34" charset="-120"/>
              </a:rPr>
              <a:t>Program coverage and uptake should be regularly assured.</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14 · ESG DISCLOSURE</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17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16 · ESG 'S' DISCLOSURE</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Where workforce skin health fits in your sustainability report.</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Mapped to the disclosure frameworks Australian boards already use.</a:t>
            </a:r>
            <a:endParaRPr lang="en-US" sz="1300" dirty="0"/>
          </a:p>
        </p:txBody>
      </p:sp>
      <p:sp>
        <p:nvSpPr>
          <p:cNvPr id="18" name="Shape 14"/>
          <p:cNvSpPr/>
          <p:nvPr/>
        </p:nvSpPr>
        <p:spPr>
          <a:xfrm>
            <a:off x="411480" y="3200400"/>
            <a:ext cx="11368735" cy="0"/>
          </a:xfrm>
          <a:prstGeom prst="line">
            <a:avLst/>
          </a:prstGeom>
          <a:noFill/>
          <a:ln w="5080">
            <a:solidFill>
              <a:srgbClr val="DDDDDD"/>
            </a:solidFill>
            <a:prstDash val="solid"/>
          </a:ln>
        </p:spPr>
      </p:sp>
      <p:sp>
        <p:nvSpPr>
          <p:cNvPr id="19" name="Text 15"/>
          <p:cNvSpPr/>
          <p:nvPr/>
        </p:nvSpPr>
        <p:spPr>
          <a:xfrm>
            <a:off x="457200" y="3291840"/>
            <a:ext cx="5029200" cy="365760"/>
          </a:xfrm>
          <a:prstGeom prst="rect">
            <a:avLst/>
          </a:prstGeom>
          <a:noFill/>
          <a:ln/>
        </p:spPr>
        <p:txBody>
          <a:bodyPr wrap="square" rtlCol="0" anchor="ctr"/>
          <a:lstStyle/>
          <a:p>
            <a:pPr indent="0" marL="0">
              <a:buNone/>
            </a:pPr>
            <a:r>
              <a:rPr lang="en-US" sz="1300" dirty="0">
                <a:solidFill>
                  <a:srgbClr val="1A1410"/>
                </a:solidFill>
                <a:latin typeface="Georgia" pitchFamily="34" charset="0"/>
                <a:ea typeface="Georgia" pitchFamily="34" charset="-122"/>
                <a:cs typeface="Georgia" pitchFamily="34" charset="-120"/>
              </a:rPr>
              <a:t>ASX Corporate Governance Principles (4th ed.)</a:t>
            </a:r>
            <a:endParaRPr lang="en-US" sz="1300" dirty="0"/>
          </a:p>
        </p:txBody>
      </p:sp>
      <p:sp>
        <p:nvSpPr>
          <p:cNvPr id="20" name="Text 16"/>
          <p:cNvSpPr/>
          <p:nvPr/>
        </p:nvSpPr>
        <p:spPr>
          <a:xfrm>
            <a:off x="5669280" y="3319272"/>
            <a:ext cx="6065215" cy="36576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Principle 3 — instil a culture of acting lawfully, ethically and responsibly.</a:t>
            </a:r>
            <a:endParaRPr lang="en-US" sz="1050" dirty="0"/>
          </a:p>
        </p:txBody>
      </p:sp>
      <p:sp>
        <p:nvSpPr>
          <p:cNvPr id="21" name="Shape 17"/>
          <p:cNvSpPr/>
          <p:nvPr/>
        </p:nvSpPr>
        <p:spPr>
          <a:xfrm>
            <a:off x="411480" y="3749040"/>
            <a:ext cx="11368735" cy="0"/>
          </a:xfrm>
          <a:prstGeom prst="line">
            <a:avLst/>
          </a:prstGeom>
          <a:noFill/>
          <a:ln w="5080">
            <a:solidFill>
              <a:srgbClr val="DDDDDD"/>
            </a:solidFill>
            <a:prstDash val="solid"/>
          </a:ln>
        </p:spPr>
      </p:sp>
      <p:sp>
        <p:nvSpPr>
          <p:cNvPr id="22" name="Text 18"/>
          <p:cNvSpPr/>
          <p:nvPr/>
        </p:nvSpPr>
        <p:spPr>
          <a:xfrm>
            <a:off x="457200" y="3840480"/>
            <a:ext cx="5029200" cy="365760"/>
          </a:xfrm>
          <a:prstGeom prst="rect">
            <a:avLst/>
          </a:prstGeom>
          <a:noFill/>
          <a:ln/>
        </p:spPr>
        <p:txBody>
          <a:bodyPr wrap="square" rtlCol="0" anchor="ctr"/>
          <a:lstStyle/>
          <a:p>
            <a:pPr indent="0" marL="0">
              <a:buNone/>
            </a:pPr>
            <a:r>
              <a:rPr lang="en-US" sz="1300" dirty="0">
                <a:solidFill>
                  <a:srgbClr val="1A1410"/>
                </a:solidFill>
                <a:latin typeface="Georgia" pitchFamily="34" charset="0"/>
                <a:ea typeface="Georgia" pitchFamily="34" charset="-122"/>
                <a:cs typeface="Georgia" pitchFamily="34" charset="-120"/>
              </a:rPr>
              <a:t>ISSB / IFRS S1 + S2</a:t>
            </a:r>
            <a:endParaRPr lang="en-US" sz="1300" dirty="0"/>
          </a:p>
        </p:txBody>
      </p:sp>
      <p:sp>
        <p:nvSpPr>
          <p:cNvPr id="23" name="Text 19"/>
          <p:cNvSpPr/>
          <p:nvPr/>
        </p:nvSpPr>
        <p:spPr>
          <a:xfrm>
            <a:off x="5669280" y="3867912"/>
            <a:ext cx="6065215" cy="36576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Material human-capital risks and opportunities, with quantitative metrics where practicable.</a:t>
            </a:r>
            <a:endParaRPr lang="en-US" sz="1050" dirty="0"/>
          </a:p>
        </p:txBody>
      </p:sp>
      <p:sp>
        <p:nvSpPr>
          <p:cNvPr id="24" name="Shape 20"/>
          <p:cNvSpPr/>
          <p:nvPr/>
        </p:nvSpPr>
        <p:spPr>
          <a:xfrm>
            <a:off x="411480" y="4297680"/>
            <a:ext cx="11368735" cy="0"/>
          </a:xfrm>
          <a:prstGeom prst="line">
            <a:avLst/>
          </a:prstGeom>
          <a:noFill/>
          <a:ln w="5080">
            <a:solidFill>
              <a:srgbClr val="DDDDDD"/>
            </a:solidFill>
            <a:prstDash val="solid"/>
          </a:ln>
        </p:spPr>
      </p:sp>
      <p:sp>
        <p:nvSpPr>
          <p:cNvPr id="25" name="Text 21"/>
          <p:cNvSpPr/>
          <p:nvPr/>
        </p:nvSpPr>
        <p:spPr>
          <a:xfrm>
            <a:off x="457200" y="4389120"/>
            <a:ext cx="5029200" cy="365760"/>
          </a:xfrm>
          <a:prstGeom prst="rect">
            <a:avLst/>
          </a:prstGeom>
          <a:noFill/>
          <a:ln/>
        </p:spPr>
        <p:txBody>
          <a:bodyPr wrap="square" rtlCol="0" anchor="ctr"/>
          <a:lstStyle/>
          <a:p>
            <a:pPr indent="0" marL="0">
              <a:buNone/>
            </a:pPr>
            <a:r>
              <a:rPr lang="en-US" sz="1300" dirty="0">
                <a:solidFill>
                  <a:srgbClr val="1A1410"/>
                </a:solidFill>
                <a:latin typeface="Georgia" pitchFamily="34" charset="0"/>
                <a:ea typeface="Georgia" pitchFamily="34" charset="-122"/>
                <a:cs typeface="Georgia" pitchFamily="34" charset="-120"/>
              </a:rPr>
              <a:t>GRI 403 — Occupational Health &amp; Safety</a:t>
            </a:r>
            <a:endParaRPr lang="en-US" sz="1300" dirty="0"/>
          </a:p>
        </p:txBody>
      </p:sp>
      <p:sp>
        <p:nvSpPr>
          <p:cNvPr id="26" name="Text 22"/>
          <p:cNvSpPr/>
          <p:nvPr/>
        </p:nvSpPr>
        <p:spPr>
          <a:xfrm>
            <a:off x="5669280" y="4416552"/>
            <a:ext cx="6065215" cy="36576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Worker participation, hazard identification, occupational illness reporting.</a:t>
            </a:r>
            <a:endParaRPr lang="en-US" sz="1050" dirty="0"/>
          </a:p>
        </p:txBody>
      </p:sp>
      <p:sp>
        <p:nvSpPr>
          <p:cNvPr id="27" name="Shape 23"/>
          <p:cNvSpPr/>
          <p:nvPr/>
        </p:nvSpPr>
        <p:spPr>
          <a:xfrm>
            <a:off x="411480" y="4846320"/>
            <a:ext cx="11368735" cy="0"/>
          </a:xfrm>
          <a:prstGeom prst="line">
            <a:avLst/>
          </a:prstGeom>
          <a:noFill/>
          <a:ln w="5080">
            <a:solidFill>
              <a:srgbClr val="DDDDDD"/>
            </a:solidFill>
            <a:prstDash val="solid"/>
          </a:ln>
        </p:spPr>
      </p:sp>
      <p:sp>
        <p:nvSpPr>
          <p:cNvPr id="28" name="Text 24"/>
          <p:cNvSpPr/>
          <p:nvPr/>
        </p:nvSpPr>
        <p:spPr>
          <a:xfrm>
            <a:off x="457200" y="4937760"/>
            <a:ext cx="5029200" cy="365760"/>
          </a:xfrm>
          <a:prstGeom prst="rect">
            <a:avLst/>
          </a:prstGeom>
          <a:noFill/>
          <a:ln/>
        </p:spPr>
        <p:txBody>
          <a:bodyPr wrap="square" rtlCol="0" anchor="ctr"/>
          <a:lstStyle/>
          <a:p>
            <a:pPr indent="0" marL="0">
              <a:buNone/>
            </a:pPr>
            <a:r>
              <a:rPr lang="en-US" sz="1300" dirty="0">
                <a:solidFill>
                  <a:srgbClr val="1A1410"/>
                </a:solidFill>
                <a:latin typeface="Georgia" pitchFamily="34" charset="0"/>
                <a:ea typeface="Georgia" pitchFamily="34" charset="-122"/>
                <a:cs typeface="Georgia" pitchFamily="34" charset="-120"/>
              </a:rPr>
              <a:t>SASB sector standards</a:t>
            </a:r>
            <a:endParaRPr lang="en-US" sz="1300" dirty="0"/>
          </a:p>
        </p:txBody>
      </p:sp>
      <p:sp>
        <p:nvSpPr>
          <p:cNvPr id="29" name="Text 25"/>
          <p:cNvSpPr/>
          <p:nvPr/>
        </p:nvSpPr>
        <p:spPr>
          <a:xfrm>
            <a:off x="5669280" y="4965192"/>
            <a:ext cx="6065215" cy="36576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Workforce health, lost-time and disease outcomes for industrial and extractives sectors.</a:t>
            </a:r>
            <a:endParaRPr lang="en-US" sz="1050" dirty="0"/>
          </a:p>
        </p:txBody>
      </p:sp>
      <p:sp>
        <p:nvSpPr>
          <p:cNvPr id="30" name="Shape 26"/>
          <p:cNvSpPr/>
          <p:nvPr/>
        </p:nvSpPr>
        <p:spPr>
          <a:xfrm>
            <a:off x="411480" y="5394960"/>
            <a:ext cx="11368735" cy="0"/>
          </a:xfrm>
          <a:prstGeom prst="line">
            <a:avLst/>
          </a:prstGeom>
          <a:noFill/>
          <a:ln w="5080">
            <a:solidFill>
              <a:srgbClr val="DDDDDD"/>
            </a:solidFill>
            <a:prstDash val="solid"/>
          </a:ln>
        </p:spPr>
      </p:sp>
      <p:sp>
        <p:nvSpPr>
          <p:cNvPr id="31" name="Text 27"/>
          <p:cNvSpPr/>
          <p:nvPr/>
        </p:nvSpPr>
        <p:spPr>
          <a:xfrm>
            <a:off x="457200" y="5486400"/>
            <a:ext cx="5029200" cy="365760"/>
          </a:xfrm>
          <a:prstGeom prst="rect">
            <a:avLst/>
          </a:prstGeom>
          <a:noFill/>
          <a:ln/>
        </p:spPr>
        <p:txBody>
          <a:bodyPr wrap="square" rtlCol="0" anchor="ctr"/>
          <a:lstStyle/>
          <a:p>
            <a:pPr indent="0" marL="0">
              <a:buNone/>
            </a:pPr>
            <a:r>
              <a:rPr lang="en-US" sz="1300" dirty="0">
                <a:solidFill>
                  <a:srgbClr val="1A1410"/>
                </a:solidFill>
                <a:latin typeface="Georgia" pitchFamily="34" charset="0"/>
                <a:ea typeface="Georgia" pitchFamily="34" charset="-122"/>
                <a:cs typeface="Georgia" pitchFamily="34" charset="-120"/>
              </a:rPr>
              <a:t>Modern Slavery &amp; Workforce statements</a:t>
            </a:r>
            <a:endParaRPr lang="en-US" sz="1300" dirty="0"/>
          </a:p>
        </p:txBody>
      </p:sp>
      <p:sp>
        <p:nvSpPr>
          <p:cNvPr id="32" name="Text 28"/>
          <p:cNvSpPr/>
          <p:nvPr/>
        </p:nvSpPr>
        <p:spPr>
          <a:xfrm>
            <a:off x="5669280" y="5513832"/>
            <a:ext cx="6065215" cy="36576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Increasingly used to discuss broader workforce wellbeing programs.</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15 · CFO ROI</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18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17 · CFO ROI</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A 3-year economic case a CFO can stand behind.</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Illustrative model for a 2,000-worker outdoor-heavy enterprise. Replace with your numbers.</a:t>
            </a:r>
            <a:endParaRPr lang="en-US" sz="1300" dirty="0"/>
          </a:p>
        </p:txBody>
      </p:sp>
      <p:sp>
        <p:nvSpPr>
          <p:cNvPr id="18" name="Text 14"/>
          <p:cNvSpPr/>
          <p:nvPr/>
        </p:nvSpPr>
        <p:spPr>
          <a:xfrm>
            <a:off x="411480" y="3108960"/>
            <a:ext cx="3657600" cy="320040"/>
          </a:xfrm>
          <a:prstGeom prst="rect">
            <a:avLst/>
          </a:prstGeom>
          <a:noFill/>
          <a:ln/>
        </p:spPr>
        <p:txBody>
          <a:bodyPr wrap="square" rtlCol="0" anchor="ctr"/>
          <a:lstStyle/>
          <a:p>
            <a:pPr algn="l" indent="0" marL="0">
              <a:buNone/>
            </a:pPr>
            <a:r>
              <a:rPr lang="en-US" sz="900" b="1" spc="300" kern="0" dirty="0">
                <a:solidFill>
                  <a:srgbClr val="B8923A"/>
                </a:solidFill>
                <a:latin typeface="Calibri" pitchFamily="34" charset="0"/>
                <a:ea typeface="Calibri" pitchFamily="34" charset="-122"/>
                <a:cs typeface="Calibri" pitchFamily="34" charset="-120"/>
              </a:rPr>
              <a:t>LINE ITEM</a:t>
            </a:r>
            <a:endParaRPr lang="en-US" sz="900" dirty="0"/>
          </a:p>
        </p:txBody>
      </p:sp>
      <p:sp>
        <p:nvSpPr>
          <p:cNvPr id="19" name="Text 15"/>
          <p:cNvSpPr/>
          <p:nvPr/>
        </p:nvSpPr>
        <p:spPr>
          <a:xfrm>
            <a:off x="4069080" y="3108960"/>
            <a:ext cx="1737360" cy="320040"/>
          </a:xfrm>
          <a:prstGeom prst="rect">
            <a:avLst/>
          </a:prstGeom>
          <a:noFill/>
          <a:ln/>
        </p:spPr>
        <p:txBody>
          <a:bodyPr wrap="square" rtlCol="0" anchor="ctr"/>
          <a:lstStyle/>
          <a:p>
            <a:pPr algn="r" indent="0" marL="0">
              <a:buNone/>
            </a:pPr>
            <a:r>
              <a:rPr lang="en-US" sz="900" b="1" spc="300" kern="0" dirty="0">
                <a:solidFill>
                  <a:srgbClr val="B8923A"/>
                </a:solidFill>
                <a:latin typeface="Calibri" pitchFamily="34" charset="0"/>
                <a:ea typeface="Calibri" pitchFamily="34" charset="-122"/>
                <a:cs typeface="Calibri" pitchFamily="34" charset="-120"/>
              </a:rPr>
              <a:t>YEAR 1</a:t>
            </a:r>
            <a:endParaRPr lang="en-US" sz="900" dirty="0"/>
          </a:p>
        </p:txBody>
      </p:sp>
      <p:sp>
        <p:nvSpPr>
          <p:cNvPr id="20" name="Text 16"/>
          <p:cNvSpPr/>
          <p:nvPr/>
        </p:nvSpPr>
        <p:spPr>
          <a:xfrm>
            <a:off x="5806440" y="3108960"/>
            <a:ext cx="1737360" cy="320040"/>
          </a:xfrm>
          <a:prstGeom prst="rect">
            <a:avLst/>
          </a:prstGeom>
          <a:noFill/>
          <a:ln/>
        </p:spPr>
        <p:txBody>
          <a:bodyPr wrap="square" rtlCol="0" anchor="ctr"/>
          <a:lstStyle/>
          <a:p>
            <a:pPr algn="r" indent="0" marL="0">
              <a:buNone/>
            </a:pPr>
            <a:r>
              <a:rPr lang="en-US" sz="900" b="1" spc="300" kern="0" dirty="0">
                <a:solidFill>
                  <a:srgbClr val="B8923A"/>
                </a:solidFill>
                <a:latin typeface="Calibri" pitchFamily="34" charset="0"/>
                <a:ea typeface="Calibri" pitchFamily="34" charset="-122"/>
                <a:cs typeface="Calibri" pitchFamily="34" charset="-120"/>
              </a:rPr>
              <a:t>YEAR 2</a:t>
            </a:r>
            <a:endParaRPr lang="en-US" sz="900" dirty="0"/>
          </a:p>
        </p:txBody>
      </p:sp>
      <p:sp>
        <p:nvSpPr>
          <p:cNvPr id="21" name="Text 17"/>
          <p:cNvSpPr/>
          <p:nvPr/>
        </p:nvSpPr>
        <p:spPr>
          <a:xfrm>
            <a:off x="7543800" y="3108960"/>
            <a:ext cx="1737360" cy="320040"/>
          </a:xfrm>
          <a:prstGeom prst="rect">
            <a:avLst/>
          </a:prstGeom>
          <a:noFill/>
          <a:ln/>
        </p:spPr>
        <p:txBody>
          <a:bodyPr wrap="square" rtlCol="0" anchor="ctr"/>
          <a:lstStyle/>
          <a:p>
            <a:pPr algn="r" indent="0" marL="0">
              <a:buNone/>
            </a:pPr>
            <a:r>
              <a:rPr lang="en-US" sz="900" b="1" spc="300" kern="0" dirty="0">
                <a:solidFill>
                  <a:srgbClr val="B8923A"/>
                </a:solidFill>
                <a:latin typeface="Calibri" pitchFamily="34" charset="0"/>
                <a:ea typeface="Calibri" pitchFamily="34" charset="-122"/>
                <a:cs typeface="Calibri" pitchFamily="34" charset="-120"/>
              </a:rPr>
              <a:t>YEAR 3</a:t>
            </a:r>
            <a:endParaRPr lang="en-US" sz="900" dirty="0"/>
          </a:p>
        </p:txBody>
      </p:sp>
      <p:sp>
        <p:nvSpPr>
          <p:cNvPr id="22" name="Text 18"/>
          <p:cNvSpPr/>
          <p:nvPr/>
        </p:nvSpPr>
        <p:spPr>
          <a:xfrm>
            <a:off x="9281160" y="3108960"/>
            <a:ext cx="1828800" cy="320040"/>
          </a:xfrm>
          <a:prstGeom prst="rect">
            <a:avLst/>
          </a:prstGeom>
          <a:noFill/>
          <a:ln/>
        </p:spPr>
        <p:txBody>
          <a:bodyPr wrap="square" rtlCol="0" anchor="ctr"/>
          <a:lstStyle/>
          <a:p>
            <a:pPr algn="r" indent="0" marL="0">
              <a:buNone/>
            </a:pPr>
            <a:r>
              <a:rPr lang="en-US" sz="900" b="1" spc="300" kern="0" dirty="0">
                <a:solidFill>
                  <a:srgbClr val="B8923A"/>
                </a:solidFill>
                <a:latin typeface="Calibri" pitchFamily="34" charset="0"/>
                <a:ea typeface="Calibri" pitchFamily="34" charset="-122"/>
                <a:cs typeface="Calibri" pitchFamily="34" charset="-120"/>
              </a:rPr>
              <a:t>3-YR</a:t>
            </a:r>
            <a:endParaRPr lang="en-US" sz="900" dirty="0"/>
          </a:p>
        </p:txBody>
      </p:sp>
      <p:sp>
        <p:nvSpPr>
          <p:cNvPr id="23" name="Shape 19"/>
          <p:cNvSpPr/>
          <p:nvPr/>
        </p:nvSpPr>
        <p:spPr>
          <a:xfrm>
            <a:off x="411480" y="3456432"/>
            <a:ext cx="11368735" cy="0"/>
          </a:xfrm>
          <a:prstGeom prst="line">
            <a:avLst/>
          </a:prstGeom>
          <a:noFill/>
          <a:ln w="12700">
            <a:solidFill>
              <a:srgbClr val="1A1410"/>
            </a:solidFill>
            <a:prstDash val="solid"/>
          </a:ln>
        </p:spPr>
      </p:sp>
      <p:sp>
        <p:nvSpPr>
          <p:cNvPr id="24" name="Text 20"/>
          <p:cNvSpPr/>
          <p:nvPr/>
        </p:nvSpPr>
        <p:spPr>
          <a:xfrm>
            <a:off x="411480" y="3611880"/>
            <a:ext cx="3657600" cy="365760"/>
          </a:xfrm>
          <a:prstGeom prst="rect">
            <a:avLst/>
          </a:prstGeom>
          <a:noFill/>
          <a:ln/>
        </p:spPr>
        <p:txBody>
          <a:bodyPr wrap="square" rtlCol="0" anchor="ctr"/>
          <a:lstStyle/>
          <a:p>
            <a:pPr algn="l" indent="0" marL="0">
              <a:buNone/>
            </a:pPr>
            <a:r>
              <a:rPr lang="en-US" sz="1100" dirty="0">
                <a:solidFill>
                  <a:srgbClr val="1A1410"/>
                </a:solidFill>
                <a:latin typeface="Calibri" pitchFamily="34" charset="0"/>
                <a:ea typeface="Calibri" pitchFamily="34" charset="-122"/>
                <a:cs typeface="Calibri" pitchFamily="34" charset="-120"/>
              </a:rPr>
              <a:t>Program investment (screening + education)</a:t>
            </a:r>
            <a:endParaRPr lang="en-US" sz="1100" dirty="0"/>
          </a:p>
        </p:txBody>
      </p:sp>
      <p:sp>
        <p:nvSpPr>
          <p:cNvPr id="25" name="Text 21"/>
          <p:cNvSpPr/>
          <p:nvPr/>
        </p:nvSpPr>
        <p:spPr>
          <a:xfrm>
            <a:off x="4069080" y="36118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($240k)</a:t>
            </a:r>
            <a:endParaRPr lang="en-US" sz="1100" dirty="0"/>
          </a:p>
        </p:txBody>
      </p:sp>
      <p:sp>
        <p:nvSpPr>
          <p:cNvPr id="26" name="Text 22"/>
          <p:cNvSpPr/>
          <p:nvPr/>
        </p:nvSpPr>
        <p:spPr>
          <a:xfrm>
            <a:off x="5806440" y="36118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($210k)</a:t>
            </a:r>
            <a:endParaRPr lang="en-US" sz="1100" dirty="0"/>
          </a:p>
        </p:txBody>
      </p:sp>
      <p:sp>
        <p:nvSpPr>
          <p:cNvPr id="27" name="Text 23"/>
          <p:cNvSpPr/>
          <p:nvPr/>
        </p:nvSpPr>
        <p:spPr>
          <a:xfrm>
            <a:off x="7543800" y="36118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($210k)</a:t>
            </a:r>
            <a:endParaRPr lang="en-US" sz="1100" dirty="0"/>
          </a:p>
        </p:txBody>
      </p:sp>
      <p:sp>
        <p:nvSpPr>
          <p:cNvPr id="28" name="Text 24"/>
          <p:cNvSpPr/>
          <p:nvPr/>
        </p:nvSpPr>
        <p:spPr>
          <a:xfrm>
            <a:off x="9281160" y="3611880"/>
            <a:ext cx="182880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($660k)</a:t>
            </a:r>
            <a:endParaRPr lang="en-US" sz="1100" dirty="0"/>
          </a:p>
        </p:txBody>
      </p:sp>
      <p:sp>
        <p:nvSpPr>
          <p:cNvPr id="29" name="Shape 25"/>
          <p:cNvSpPr/>
          <p:nvPr/>
        </p:nvSpPr>
        <p:spPr>
          <a:xfrm>
            <a:off x="411480" y="4023360"/>
            <a:ext cx="11368735" cy="0"/>
          </a:xfrm>
          <a:prstGeom prst="line">
            <a:avLst/>
          </a:prstGeom>
          <a:noFill/>
          <a:ln w="5080">
            <a:solidFill>
              <a:srgbClr val="DDDDDD"/>
            </a:solidFill>
            <a:prstDash val="solid"/>
          </a:ln>
        </p:spPr>
      </p:sp>
      <p:sp>
        <p:nvSpPr>
          <p:cNvPr id="30" name="Text 26"/>
          <p:cNvSpPr/>
          <p:nvPr/>
        </p:nvSpPr>
        <p:spPr>
          <a:xfrm>
            <a:off x="411480" y="4069080"/>
            <a:ext cx="3657600" cy="365760"/>
          </a:xfrm>
          <a:prstGeom prst="rect">
            <a:avLst/>
          </a:prstGeom>
          <a:noFill/>
          <a:ln/>
        </p:spPr>
        <p:txBody>
          <a:bodyPr wrap="square" rtlCol="0" anchor="ctr"/>
          <a:lstStyle/>
          <a:p>
            <a:pPr algn="l" indent="0" marL="0">
              <a:buNone/>
            </a:pPr>
            <a:r>
              <a:rPr lang="en-US" sz="1100" dirty="0">
                <a:solidFill>
                  <a:srgbClr val="1A1410"/>
                </a:solidFill>
                <a:latin typeface="Calibri" pitchFamily="34" charset="0"/>
                <a:ea typeface="Calibri" pitchFamily="34" charset="-122"/>
                <a:cs typeface="Calibri" pitchFamily="34" charset="-120"/>
              </a:rPr>
              <a:t>Avoided long-tail absence &amp; backfill</a:t>
            </a:r>
            <a:endParaRPr lang="en-US" sz="1100" dirty="0"/>
          </a:p>
        </p:txBody>
      </p:sp>
      <p:sp>
        <p:nvSpPr>
          <p:cNvPr id="31" name="Text 27"/>
          <p:cNvSpPr/>
          <p:nvPr/>
        </p:nvSpPr>
        <p:spPr>
          <a:xfrm>
            <a:off x="4069080" y="40690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$180k</a:t>
            </a:r>
            <a:endParaRPr lang="en-US" sz="1100" dirty="0"/>
          </a:p>
        </p:txBody>
      </p:sp>
      <p:sp>
        <p:nvSpPr>
          <p:cNvPr id="32" name="Text 28"/>
          <p:cNvSpPr/>
          <p:nvPr/>
        </p:nvSpPr>
        <p:spPr>
          <a:xfrm>
            <a:off x="5806440" y="40690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$340k</a:t>
            </a:r>
            <a:endParaRPr lang="en-US" sz="1100" dirty="0"/>
          </a:p>
        </p:txBody>
      </p:sp>
      <p:sp>
        <p:nvSpPr>
          <p:cNvPr id="33" name="Text 29"/>
          <p:cNvSpPr/>
          <p:nvPr/>
        </p:nvSpPr>
        <p:spPr>
          <a:xfrm>
            <a:off x="7543800" y="40690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$420k</a:t>
            </a:r>
            <a:endParaRPr lang="en-US" sz="1100" dirty="0"/>
          </a:p>
        </p:txBody>
      </p:sp>
      <p:sp>
        <p:nvSpPr>
          <p:cNvPr id="34" name="Text 30"/>
          <p:cNvSpPr/>
          <p:nvPr/>
        </p:nvSpPr>
        <p:spPr>
          <a:xfrm>
            <a:off x="9281160" y="4069080"/>
            <a:ext cx="182880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$940k</a:t>
            </a:r>
            <a:endParaRPr lang="en-US" sz="1100" dirty="0"/>
          </a:p>
        </p:txBody>
      </p:sp>
      <p:sp>
        <p:nvSpPr>
          <p:cNvPr id="35" name="Shape 31"/>
          <p:cNvSpPr/>
          <p:nvPr/>
        </p:nvSpPr>
        <p:spPr>
          <a:xfrm>
            <a:off x="411480" y="4480560"/>
            <a:ext cx="11368735" cy="0"/>
          </a:xfrm>
          <a:prstGeom prst="line">
            <a:avLst/>
          </a:prstGeom>
          <a:noFill/>
          <a:ln w="5080">
            <a:solidFill>
              <a:srgbClr val="DDDDDD"/>
            </a:solidFill>
            <a:prstDash val="solid"/>
          </a:ln>
        </p:spPr>
      </p:sp>
      <p:sp>
        <p:nvSpPr>
          <p:cNvPr id="36" name="Text 32"/>
          <p:cNvSpPr/>
          <p:nvPr/>
        </p:nvSpPr>
        <p:spPr>
          <a:xfrm>
            <a:off x="411480" y="4526280"/>
            <a:ext cx="3657600" cy="365760"/>
          </a:xfrm>
          <a:prstGeom prst="rect">
            <a:avLst/>
          </a:prstGeom>
          <a:noFill/>
          <a:ln/>
        </p:spPr>
        <p:txBody>
          <a:bodyPr wrap="square" rtlCol="0" anchor="ctr"/>
          <a:lstStyle/>
          <a:p>
            <a:pPr algn="l" indent="0" marL="0">
              <a:buNone/>
            </a:pPr>
            <a:r>
              <a:rPr lang="en-US" sz="1100" dirty="0">
                <a:solidFill>
                  <a:srgbClr val="1A1410"/>
                </a:solidFill>
                <a:latin typeface="Calibri" pitchFamily="34" charset="0"/>
                <a:ea typeface="Calibri" pitchFamily="34" charset="-122"/>
                <a:cs typeface="Calibri" pitchFamily="34" charset="-120"/>
              </a:rPr>
              <a:t>Avoided workers' comp &amp; insurance loading</a:t>
            </a:r>
            <a:endParaRPr lang="en-US" sz="1100" dirty="0"/>
          </a:p>
        </p:txBody>
      </p:sp>
      <p:sp>
        <p:nvSpPr>
          <p:cNvPr id="37" name="Text 33"/>
          <p:cNvSpPr/>
          <p:nvPr/>
        </p:nvSpPr>
        <p:spPr>
          <a:xfrm>
            <a:off x="4069080" y="45262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$110k</a:t>
            </a:r>
            <a:endParaRPr lang="en-US" sz="1100" dirty="0"/>
          </a:p>
        </p:txBody>
      </p:sp>
      <p:sp>
        <p:nvSpPr>
          <p:cNvPr id="38" name="Text 34"/>
          <p:cNvSpPr/>
          <p:nvPr/>
        </p:nvSpPr>
        <p:spPr>
          <a:xfrm>
            <a:off x="5806440" y="45262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$170k</a:t>
            </a:r>
            <a:endParaRPr lang="en-US" sz="1100" dirty="0"/>
          </a:p>
        </p:txBody>
      </p:sp>
      <p:sp>
        <p:nvSpPr>
          <p:cNvPr id="39" name="Text 35"/>
          <p:cNvSpPr/>
          <p:nvPr/>
        </p:nvSpPr>
        <p:spPr>
          <a:xfrm>
            <a:off x="7543800" y="45262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$210k</a:t>
            </a:r>
            <a:endParaRPr lang="en-US" sz="1100" dirty="0"/>
          </a:p>
        </p:txBody>
      </p:sp>
      <p:sp>
        <p:nvSpPr>
          <p:cNvPr id="40" name="Text 36"/>
          <p:cNvSpPr/>
          <p:nvPr/>
        </p:nvSpPr>
        <p:spPr>
          <a:xfrm>
            <a:off x="9281160" y="4526280"/>
            <a:ext cx="182880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$490k</a:t>
            </a:r>
            <a:endParaRPr lang="en-US" sz="1100" dirty="0"/>
          </a:p>
        </p:txBody>
      </p:sp>
      <p:sp>
        <p:nvSpPr>
          <p:cNvPr id="41" name="Shape 37"/>
          <p:cNvSpPr/>
          <p:nvPr/>
        </p:nvSpPr>
        <p:spPr>
          <a:xfrm>
            <a:off x="411480" y="4937760"/>
            <a:ext cx="11368735" cy="0"/>
          </a:xfrm>
          <a:prstGeom prst="line">
            <a:avLst/>
          </a:prstGeom>
          <a:noFill/>
          <a:ln w="5080">
            <a:solidFill>
              <a:srgbClr val="DDDDDD"/>
            </a:solidFill>
            <a:prstDash val="solid"/>
          </a:ln>
        </p:spPr>
      </p:sp>
      <p:sp>
        <p:nvSpPr>
          <p:cNvPr id="42" name="Text 38"/>
          <p:cNvSpPr/>
          <p:nvPr/>
        </p:nvSpPr>
        <p:spPr>
          <a:xfrm>
            <a:off x="411480" y="4983480"/>
            <a:ext cx="3657600" cy="365760"/>
          </a:xfrm>
          <a:prstGeom prst="rect">
            <a:avLst/>
          </a:prstGeom>
          <a:noFill/>
          <a:ln/>
        </p:spPr>
        <p:txBody>
          <a:bodyPr wrap="square" rtlCol="0" anchor="ctr"/>
          <a:lstStyle/>
          <a:p>
            <a:pPr algn="l" indent="0" marL="0">
              <a:buNone/>
            </a:pPr>
            <a:r>
              <a:rPr lang="en-US" sz="1100" dirty="0">
                <a:solidFill>
                  <a:srgbClr val="1A1410"/>
                </a:solidFill>
                <a:latin typeface="Calibri" pitchFamily="34" charset="0"/>
                <a:ea typeface="Calibri" pitchFamily="34" charset="-122"/>
                <a:cs typeface="Calibri" pitchFamily="34" charset="-120"/>
              </a:rPr>
              <a:t>Retention / engagement value</a:t>
            </a:r>
            <a:endParaRPr lang="en-US" sz="1100" dirty="0"/>
          </a:p>
        </p:txBody>
      </p:sp>
      <p:sp>
        <p:nvSpPr>
          <p:cNvPr id="43" name="Text 39"/>
          <p:cNvSpPr/>
          <p:nvPr/>
        </p:nvSpPr>
        <p:spPr>
          <a:xfrm>
            <a:off x="4069080" y="49834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$140k</a:t>
            </a:r>
            <a:endParaRPr lang="en-US" sz="1100" dirty="0"/>
          </a:p>
        </p:txBody>
      </p:sp>
      <p:sp>
        <p:nvSpPr>
          <p:cNvPr id="44" name="Text 40"/>
          <p:cNvSpPr/>
          <p:nvPr/>
        </p:nvSpPr>
        <p:spPr>
          <a:xfrm>
            <a:off x="5806440" y="49834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$220k</a:t>
            </a:r>
            <a:endParaRPr lang="en-US" sz="1100" dirty="0"/>
          </a:p>
        </p:txBody>
      </p:sp>
      <p:sp>
        <p:nvSpPr>
          <p:cNvPr id="45" name="Text 41"/>
          <p:cNvSpPr/>
          <p:nvPr/>
        </p:nvSpPr>
        <p:spPr>
          <a:xfrm>
            <a:off x="7543800" y="4983480"/>
            <a:ext cx="173736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$260k</a:t>
            </a:r>
            <a:endParaRPr lang="en-US" sz="1100" dirty="0"/>
          </a:p>
        </p:txBody>
      </p:sp>
      <p:sp>
        <p:nvSpPr>
          <p:cNvPr id="46" name="Text 42"/>
          <p:cNvSpPr/>
          <p:nvPr/>
        </p:nvSpPr>
        <p:spPr>
          <a:xfrm>
            <a:off x="9281160" y="4983480"/>
            <a:ext cx="1828800" cy="365760"/>
          </a:xfrm>
          <a:prstGeom prst="rect">
            <a:avLst/>
          </a:prstGeom>
          <a:noFill/>
          <a:ln/>
        </p:spPr>
        <p:txBody>
          <a:bodyPr wrap="square" rtlCol="0" anchor="ctr"/>
          <a:lstStyle/>
          <a:p>
            <a:pPr algn="r" indent="0" marL="0">
              <a:buNone/>
            </a:pPr>
            <a:r>
              <a:rPr lang="en-US" sz="1100" dirty="0">
                <a:solidFill>
                  <a:srgbClr val="1A1410"/>
                </a:solidFill>
                <a:latin typeface="Calibri" pitchFamily="34" charset="0"/>
                <a:ea typeface="Calibri" pitchFamily="34" charset="-122"/>
                <a:cs typeface="Calibri" pitchFamily="34" charset="-120"/>
              </a:rPr>
              <a:t>$620k</a:t>
            </a:r>
            <a:endParaRPr lang="en-US" sz="1100" dirty="0"/>
          </a:p>
        </p:txBody>
      </p:sp>
      <p:sp>
        <p:nvSpPr>
          <p:cNvPr id="47" name="Shape 43"/>
          <p:cNvSpPr/>
          <p:nvPr/>
        </p:nvSpPr>
        <p:spPr>
          <a:xfrm>
            <a:off x="411480" y="5394960"/>
            <a:ext cx="11368735" cy="0"/>
          </a:xfrm>
          <a:prstGeom prst="line">
            <a:avLst/>
          </a:prstGeom>
          <a:noFill/>
          <a:ln w="5080">
            <a:solidFill>
              <a:srgbClr val="DDDDDD"/>
            </a:solidFill>
            <a:prstDash val="solid"/>
          </a:ln>
        </p:spPr>
      </p:sp>
      <p:sp>
        <p:nvSpPr>
          <p:cNvPr id="48" name="Shape 44"/>
          <p:cNvSpPr/>
          <p:nvPr/>
        </p:nvSpPr>
        <p:spPr>
          <a:xfrm>
            <a:off x="411480" y="5486400"/>
            <a:ext cx="11368735" cy="502920"/>
          </a:xfrm>
          <a:prstGeom prst="rect">
            <a:avLst/>
          </a:prstGeom>
          <a:solidFill>
            <a:srgbClr val="1A1410"/>
          </a:solidFill>
          <a:ln/>
        </p:spPr>
      </p:sp>
      <p:sp>
        <p:nvSpPr>
          <p:cNvPr id="49" name="Text 45"/>
          <p:cNvSpPr/>
          <p:nvPr/>
        </p:nvSpPr>
        <p:spPr>
          <a:xfrm>
            <a:off x="502920" y="5532120"/>
            <a:ext cx="3566160" cy="411480"/>
          </a:xfrm>
          <a:prstGeom prst="rect">
            <a:avLst/>
          </a:prstGeom>
          <a:noFill/>
          <a:ln/>
        </p:spPr>
        <p:txBody>
          <a:bodyPr wrap="square" rtlCol="0" anchor="ctr"/>
          <a:lstStyle/>
          <a:p>
            <a:pPr algn="l" indent="0" marL="0">
              <a:buNone/>
            </a:pPr>
            <a:r>
              <a:rPr lang="en-US" sz="1400" b="1" dirty="0">
                <a:solidFill>
                  <a:srgbClr val="B8923A"/>
                </a:solidFill>
                <a:latin typeface="Georgia" pitchFamily="34" charset="0"/>
                <a:ea typeface="Georgia" pitchFamily="34" charset="-122"/>
                <a:cs typeface="Georgia" pitchFamily="34" charset="-120"/>
              </a:rPr>
              <a:t>NET</a:t>
            </a:r>
            <a:endParaRPr lang="en-US" sz="1400" dirty="0"/>
          </a:p>
        </p:txBody>
      </p:sp>
      <p:sp>
        <p:nvSpPr>
          <p:cNvPr id="50" name="Text 46"/>
          <p:cNvSpPr/>
          <p:nvPr/>
        </p:nvSpPr>
        <p:spPr>
          <a:xfrm>
            <a:off x="4160520" y="5532120"/>
            <a:ext cx="1645920" cy="411480"/>
          </a:xfrm>
          <a:prstGeom prst="rect">
            <a:avLst/>
          </a:prstGeom>
          <a:noFill/>
          <a:ln/>
        </p:spPr>
        <p:txBody>
          <a:bodyPr wrap="square" rtlCol="0" anchor="ctr"/>
          <a:lstStyle/>
          <a:p>
            <a:pPr algn="r" indent="0" marL="0">
              <a:buNone/>
            </a:pPr>
            <a:r>
              <a:rPr lang="en-US" sz="1400" b="1" dirty="0">
                <a:solidFill>
                  <a:srgbClr val="B8923A"/>
                </a:solidFill>
                <a:latin typeface="Georgia" pitchFamily="34" charset="0"/>
                <a:ea typeface="Georgia" pitchFamily="34" charset="-122"/>
                <a:cs typeface="Georgia" pitchFamily="34" charset="-120"/>
              </a:rPr>
              <a:t>$190k</a:t>
            </a:r>
            <a:endParaRPr lang="en-US" sz="1400" dirty="0"/>
          </a:p>
        </p:txBody>
      </p:sp>
      <p:sp>
        <p:nvSpPr>
          <p:cNvPr id="51" name="Text 47"/>
          <p:cNvSpPr/>
          <p:nvPr/>
        </p:nvSpPr>
        <p:spPr>
          <a:xfrm>
            <a:off x="5897880" y="5532120"/>
            <a:ext cx="1645920" cy="411480"/>
          </a:xfrm>
          <a:prstGeom prst="rect">
            <a:avLst/>
          </a:prstGeom>
          <a:noFill/>
          <a:ln/>
        </p:spPr>
        <p:txBody>
          <a:bodyPr wrap="square" rtlCol="0" anchor="ctr"/>
          <a:lstStyle/>
          <a:p>
            <a:pPr algn="r" indent="0" marL="0">
              <a:buNone/>
            </a:pPr>
            <a:r>
              <a:rPr lang="en-US" sz="1400" b="1" dirty="0">
                <a:solidFill>
                  <a:srgbClr val="B8923A"/>
                </a:solidFill>
                <a:latin typeface="Georgia" pitchFamily="34" charset="0"/>
                <a:ea typeface="Georgia" pitchFamily="34" charset="-122"/>
                <a:cs typeface="Georgia" pitchFamily="34" charset="-120"/>
              </a:rPr>
              <a:t>$520k</a:t>
            </a:r>
            <a:endParaRPr lang="en-US" sz="1400" dirty="0"/>
          </a:p>
        </p:txBody>
      </p:sp>
      <p:sp>
        <p:nvSpPr>
          <p:cNvPr id="52" name="Text 48"/>
          <p:cNvSpPr/>
          <p:nvPr/>
        </p:nvSpPr>
        <p:spPr>
          <a:xfrm>
            <a:off x="7635240" y="5532120"/>
            <a:ext cx="1645920" cy="411480"/>
          </a:xfrm>
          <a:prstGeom prst="rect">
            <a:avLst/>
          </a:prstGeom>
          <a:noFill/>
          <a:ln/>
        </p:spPr>
        <p:txBody>
          <a:bodyPr wrap="square" rtlCol="0" anchor="ctr"/>
          <a:lstStyle/>
          <a:p>
            <a:pPr algn="r" indent="0" marL="0">
              <a:buNone/>
            </a:pPr>
            <a:r>
              <a:rPr lang="en-US" sz="1400" b="1" dirty="0">
                <a:solidFill>
                  <a:srgbClr val="B8923A"/>
                </a:solidFill>
                <a:latin typeface="Georgia" pitchFamily="34" charset="0"/>
                <a:ea typeface="Georgia" pitchFamily="34" charset="-122"/>
                <a:cs typeface="Georgia" pitchFamily="34" charset="-120"/>
              </a:rPr>
              <a:t>$680k</a:t>
            </a:r>
            <a:endParaRPr lang="en-US" sz="1400" dirty="0"/>
          </a:p>
        </p:txBody>
      </p:sp>
      <p:sp>
        <p:nvSpPr>
          <p:cNvPr id="53" name="Text 49"/>
          <p:cNvSpPr/>
          <p:nvPr/>
        </p:nvSpPr>
        <p:spPr>
          <a:xfrm>
            <a:off x="9372600" y="5532120"/>
            <a:ext cx="1737360" cy="411480"/>
          </a:xfrm>
          <a:prstGeom prst="rect">
            <a:avLst/>
          </a:prstGeom>
          <a:noFill/>
          <a:ln/>
        </p:spPr>
        <p:txBody>
          <a:bodyPr wrap="square" rtlCol="0" anchor="ctr"/>
          <a:lstStyle/>
          <a:p>
            <a:pPr algn="r" indent="0" marL="0">
              <a:buNone/>
            </a:pPr>
            <a:r>
              <a:rPr lang="en-US" sz="1400" b="1" dirty="0">
                <a:solidFill>
                  <a:srgbClr val="B8923A"/>
                </a:solidFill>
                <a:latin typeface="Georgia" pitchFamily="34" charset="0"/>
                <a:ea typeface="Georgia" pitchFamily="34" charset="-122"/>
                <a:cs typeface="Georgia" pitchFamily="34" charset="-120"/>
              </a:rPr>
              <a:t>$1.39M</a:t>
            </a:r>
            <a:endParaRPr lang="en-US" sz="1400" dirty="0"/>
          </a:p>
        </p:txBody>
      </p:sp>
      <p:sp>
        <p:nvSpPr>
          <p:cNvPr id="54" name="Text 50"/>
          <p:cNvSpPr/>
          <p:nvPr/>
        </p:nvSpPr>
        <p:spPr>
          <a:xfrm>
            <a:off x="411480" y="6126480"/>
            <a:ext cx="11368735" cy="274320"/>
          </a:xfrm>
          <a:prstGeom prst="rect">
            <a:avLst/>
          </a:prstGeom>
          <a:noFill/>
          <a:ln/>
        </p:spPr>
        <p:txBody>
          <a:bodyPr wrap="square" rtlCol="0" anchor="ctr"/>
          <a:lstStyle/>
          <a:p>
            <a:pPr indent="0" marL="0">
              <a:buNone/>
            </a:pPr>
            <a:r>
              <a:rPr lang="en-US" sz="850" i="1" dirty="0">
                <a:solidFill>
                  <a:srgbClr val="6B5D4F"/>
                </a:solidFill>
                <a:latin typeface="Calibri" pitchFamily="34" charset="0"/>
                <a:ea typeface="Calibri" pitchFamily="34" charset="-122"/>
                <a:cs typeface="Calibri" pitchFamily="34" charset="-120"/>
              </a:rPr>
              <a:t>Illustrative only. Inputs benchmarked against AIG workforce data, Safe Work Australia claim averages and SCC enterprise programs.</a:t>
            </a:r>
            <a:endParaRPr lang="en-US" sz="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16 · ROADMAP</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19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18 · 12-MONTH ROADMAP</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From board endorsement to first reporting cycle.</a:t>
            </a:r>
            <a:endParaRPr lang="en-US" sz="3600" dirty="0"/>
          </a:p>
        </p:txBody>
      </p:sp>
      <p:sp>
        <p:nvSpPr>
          <p:cNvPr id="17" name="Shape 13"/>
          <p:cNvSpPr/>
          <p:nvPr/>
        </p:nvSpPr>
        <p:spPr>
          <a:xfrm>
            <a:off x="411480" y="3200400"/>
            <a:ext cx="2636444" cy="2651760"/>
          </a:xfrm>
          <a:prstGeom prst="rect">
            <a:avLst/>
          </a:prstGeom>
          <a:solidFill>
            <a:srgbClr val="FFFFFF"/>
          </a:solidFill>
          <a:ln w="6350">
            <a:solidFill>
              <a:srgbClr val="DDDDDD"/>
            </a:solidFill>
            <a:prstDash val="solid"/>
          </a:ln>
        </p:spPr>
      </p:sp>
      <p:sp>
        <p:nvSpPr>
          <p:cNvPr id="18" name="Shape 14"/>
          <p:cNvSpPr/>
          <p:nvPr/>
        </p:nvSpPr>
        <p:spPr>
          <a:xfrm>
            <a:off x="411480" y="3200400"/>
            <a:ext cx="2636444" cy="411480"/>
          </a:xfrm>
          <a:prstGeom prst="rect">
            <a:avLst/>
          </a:prstGeom>
          <a:solidFill>
            <a:srgbClr val="1A1410"/>
          </a:solidFill>
          <a:ln w="12700">
            <a:solidFill>
              <a:srgbClr val="1A1410"/>
            </a:solidFill>
            <a:prstDash val="solid"/>
          </a:ln>
        </p:spPr>
      </p:sp>
      <p:sp>
        <p:nvSpPr>
          <p:cNvPr id="19" name="Text 15"/>
          <p:cNvSpPr/>
          <p:nvPr/>
        </p:nvSpPr>
        <p:spPr>
          <a:xfrm>
            <a:off x="594360" y="3246120"/>
            <a:ext cx="2270684" cy="365760"/>
          </a:xfrm>
          <a:prstGeom prst="rect">
            <a:avLst/>
          </a:prstGeom>
          <a:noFill/>
          <a:ln/>
        </p:spPr>
        <p:txBody>
          <a:bodyPr wrap="square" rtlCol="0" anchor="ctr"/>
          <a:lstStyle/>
          <a:p>
            <a:pPr indent="0" marL="0">
              <a:buNone/>
            </a:pPr>
            <a:r>
              <a:rPr lang="en-US" sz="1400" b="1" dirty="0">
                <a:solidFill>
                  <a:srgbClr val="B8923A"/>
                </a:solidFill>
                <a:latin typeface="Georgia" pitchFamily="34" charset="0"/>
                <a:ea typeface="Georgia" pitchFamily="34" charset="-122"/>
                <a:cs typeface="Georgia" pitchFamily="34" charset="-120"/>
              </a:rPr>
              <a:t>Q1</a:t>
            </a:r>
            <a:endParaRPr lang="en-US" sz="1400" dirty="0"/>
          </a:p>
        </p:txBody>
      </p:sp>
      <p:sp>
        <p:nvSpPr>
          <p:cNvPr id="20" name="Text 16"/>
          <p:cNvSpPr/>
          <p:nvPr/>
        </p:nvSpPr>
        <p:spPr>
          <a:xfrm>
            <a:off x="640080" y="3749040"/>
            <a:ext cx="2179244" cy="457200"/>
          </a:xfrm>
          <a:prstGeom prst="rect">
            <a:avLst/>
          </a:prstGeom>
          <a:noFill/>
          <a:ln/>
        </p:spPr>
        <p:txBody>
          <a:bodyPr wrap="square" rtlCol="0" anchor="ctr"/>
          <a:lstStyle/>
          <a:p>
            <a:pPr indent="0" marL="0">
              <a:buNone/>
            </a:pPr>
            <a:r>
              <a:rPr lang="en-US" sz="1800" dirty="0">
                <a:solidFill>
                  <a:srgbClr val="1A1410"/>
                </a:solidFill>
                <a:latin typeface="Georgia" pitchFamily="34" charset="0"/>
                <a:ea typeface="Georgia" pitchFamily="34" charset="-122"/>
                <a:cs typeface="Georgia" pitchFamily="34" charset="-120"/>
              </a:rPr>
              <a:t>Endorse &amp; scope</a:t>
            </a:r>
            <a:endParaRPr lang="en-US" sz="1800" dirty="0"/>
          </a:p>
        </p:txBody>
      </p:sp>
      <p:sp>
        <p:nvSpPr>
          <p:cNvPr id="21" name="Shape 17"/>
          <p:cNvSpPr/>
          <p:nvPr/>
        </p:nvSpPr>
        <p:spPr>
          <a:xfrm>
            <a:off x="640080" y="4251960"/>
            <a:ext cx="457200" cy="0"/>
          </a:xfrm>
          <a:prstGeom prst="line">
            <a:avLst/>
          </a:prstGeom>
          <a:noFill/>
          <a:ln w="12700">
            <a:solidFill>
              <a:srgbClr val="B8923A"/>
            </a:solidFill>
            <a:prstDash val="solid"/>
          </a:ln>
        </p:spPr>
      </p:sp>
      <p:sp>
        <p:nvSpPr>
          <p:cNvPr id="22" name="Text 18"/>
          <p:cNvSpPr/>
          <p:nvPr/>
        </p:nvSpPr>
        <p:spPr>
          <a:xfrm>
            <a:off x="640080" y="4389120"/>
            <a:ext cx="2179244" cy="137160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Board endorsement. UV-risk workforce baseline. Program partner selection.</a:t>
            </a:r>
            <a:endParaRPr lang="en-US" sz="1100" dirty="0"/>
          </a:p>
        </p:txBody>
      </p:sp>
      <p:sp>
        <p:nvSpPr>
          <p:cNvPr id="23" name="Shape 19"/>
          <p:cNvSpPr/>
          <p:nvPr/>
        </p:nvSpPr>
        <p:spPr>
          <a:xfrm>
            <a:off x="3322244" y="3200400"/>
            <a:ext cx="2636444" cy="2651760"/>
          </a:xfrm>
          <a:prstGeom prst="rect">
            <a:avLst/>
          </a:prstGeom>
          <a:solidFill>
            <a:srgbClr val="FFFFFF"/>
          </a:solidFill>
          <a:ln w="6350">
            <a:solidFill>
              <a:srgbClr val="DDDDDD"/>
            </a:solidFill>
            <a:prstDash val="solid"/>
          </a:ln>
        </p:spPr>
      </p:sp>
      <p:sp>
        <p:nvSpPr>
          <p:cNvPr id="24" name="Shape 20"/>
          <p:cNvSpPr/>
          <p:nvPr/>
        </p:nvSpPr>
        <p:spPr>
          <a:xfrm>
            <a:off x="3322244" y="3200400"/>
            <a:ext cx="2636444" cy="411480"/>
          </a:xfrm>
          <a:prstGeom prst="rect">
            <a:avLst/>
          </a:prstGeom>
          <a:solidFill>
            <a:srgbClr val="1A1410"/>
          </a:solidFill>
          <a:ln w="12700">
            <a:solidFill>
              <a:srgbClr val="1A1410"/>
            </a:solidFill>
            <a:prstDash val="solid"/>
          </a:ln>
        </p:spPr>
      </p:sp>
      <p:sp>
        <p:nvSpPr>
          <p:cNvPr id="25" name="Text 21"/>
          <p:cNvSpPr/>
          <p:nvPr/>
        </p:nvSpPr>
        <p:spPr>
          <a:xfrm>
            <a:off x="3505124" y="3246120"/>
            <a:ext cx="2270684" cy="365760"/>
          </a:xfrm>
          <a:prstGeom prst="rect">
            <a:avLst/>
          </a:prstGeom>
          <a:noFill/>
          <a:ln/>
        </p:spPr>
        <p:txBody>
          <a:bodyPr wrap="square" rtlCol="0" anchor="ctr"/>
          <a:lstStyle/>
          <a:p>
            <a:pPr indent="0" marL="0">
              <a:buNone/>
            </a:pPr>
            <a:r>
              <a:rPr lang="en-US" sz="1400" b="1" dirty="0">
                <a:solidFill>
                  <a:srgbClr val="B8923A"/>
                </a:solidFill>
                <a:latin typeface="Georgia" pitchFamily="34" charset="0"/>
                <a:ea typeface="Georgia" pitchFamily="34" charset="-122"/>
                <a:cs typeface="Georgia" pitchFamily="34" charset="-120"/>
              </a:rPr>
              <a:t>Q2</a:t>
            </a:r>
            <a:endParaRPr lang="en-US" sz="1400" dirty="0"/>
          </a:p>
        </p:txBody>
      </p:sp>
      <p:sp>
        <p:nvSpPr>
          <p:cNvPr id="26" name="Text 22"/>
          <p:cNvSpPr/>
          <p:nvPr/>
        </p:nvSpPr>
        <p:spPr>
          <a:xfrm>
            <a:off x="3550844" y="3749040"/>
            <a:ext cx="2179244" cy="457200"/>
          </a:xfrm>
          <a:prstGeom prst="rect">
            <a:avLst/>
          </a:prstGeom>
          <a:noFill/>
          <a:ln/>
        </p:spPr>
        <p:txBody>
          <a:bodyPr wrap="square" rtlCol="0" anchor="ctr"/>
          <a:lstStyle/>
          <a:p>
            <a:pPr indent="0" marL="0">
              <a:buNone/>
            </a:pPr>
            <a:r>
              <a:rPr lang="en-US" sz="1800" dirty="0">
                <a:solidFill>
                  <a:srgbClr val="1A1410"/>
                </a:solidFill>
                <a:latin typeface="Georgia" pitchFamily="34" charset="0"/>
                <a:ea typeface="Georgia" pitchFamily="34" charset="-122"/>
                <a:cs typeface="Georgia" pitchFamily="34" charset="-120"/>
              </a:rPr>
              <a:t>Educate</a:t>
            </a:r>
            <a:endParaRPr lang="en-US" sz="1800" dirty="0"/>
          </a:p>
        </p:txBody>
      </p:sp>
      <p:sp>
        <p:nvSpPr>
          <p:cNvPr id="27" name="Shape 23"/>
          <p:cNvSpPr/>
          <p:nvPr/>
        </p:nvSpPr>
        <p:spPr>
          <a:xfrm>
            <a:off x="3550844" y="4251960"/>
            <a:ext cx="457200" cy="0"/>
          </a:xfrm>
          <a:prstGeom prst="line">
            <a:avLst/>
          </a:prstGeom>
          <a:noFill/>
          <a:ln w="12700">
            <a:solidFill>
              <a:srgbClr val="B8923A"/>
            </a:solidFill>
            <a:prstDash val="solid"/>
          </a:ln>
        </p:spPr>
      </p:sp>
      <p:sp>
        <p:nvSpPr>
          <p:cNvPr id="28" name="Text 24"/>
          <p:cNvSpPr/>
          <p:nvPr/>
        </p:nvSpPr>
        <p:spPr>
          <a:xfrm>
            <a:off x="3550844" y="4389120"/>
            <a:ext cx="2179244" cy="137160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Officer briefing. Role-tiered education for supervisors and outdoor workers.</a:t>
            </a:r>
            <a:endParaRPr lang="en-US" sz="1100" dirty="0"/>
          </a:p>
        </p:txBody>
      </p:sp>
      <p:sp>
        <p:nvSpPr>
          <p:cNvPr id="29" name="Shape 25"/>
          <p:cNvSpPr/>
          <p:nvPr/>
        </p:nvSpPr>
        <p:spPr>
          <a:xfrm>
            <a:off x="6233008" y="3200400"/>
            <a:ext cx="2636444" cy="2651760"/>
          </a:xfrm>
          <a:prstGeom prst="rect">
            <a:avLst/>
          </a:prstGeom>
          <a:solidFill>
            <a:srgbClr val="FFFFFF"/>
          </a:solidFill>
          <a:ln w="6350">
            <a:solidFill>
              <a:srgbClr val="DDDDDD"/>
            </a:solidFill>
            <a:prstDash val="solid"/>
          </a:ln>
        </p:spPr>
      </p:sp>
      <p:sp>
        <p:nvSpPr>
          <p:cNvPr id="30" name="Shape 26"/>
          <p:cNvSpPr/>
          <p:nvPr/>
        </p:nvSpPr>
        <p:spPr>
          <a:xfrm>
            <a:off x="6233008" y="3200400"/>
            <a:ext cx="2636444" cy="411480"/>
          </a:xfrm>
          <a:prstGeom prst="rect">
            <a:avLst/>
          </a:prstGeom>
          <a:solidFill>
            <a:srgbClr val="1A1410"/>
          </a:solidFill>
          <a:ln w="12700">
            <a:solidFill>
              <a:srgbClr val="1A1410"/>
            </a:solidFill>
            <a:prstDash val="solid"/>
          </a:ln>
        </p:spPr>
      </p:sp>
      <p:sp>
        <p:nvSpPr>
          <p:cNvPr id="31" name="Text 27"/>
          <p:cNvSpPr/>
          <p:nvPr/>
        </p:nvSpPr>
        <p:spPr>
          <a:xfrm>
            <a:off x="6415888" y="3246120"/>
            <a:ext cx="2270684" cy="365760"/>
          </a:xfrm>
          <a:prstGeom prst="rect">
            <a:avLst/>
          </a:prstGeom>
          <a:noFill/>
          <a:ln/>
        </p:spPr>
        <p:txBody>
          <a:bodyPr wrap="square" rtlCol="0" anchor="ctr"/>
          <a:lstStyle/>
          <a:p>
            <a:pPr indent="0" marL="0">
              <a:buNone/>
            </a:pPr>
            <a:r>
              <a:rPr lang="en-US" sz="1400" b="1" dirty="0">
                <a:solidFill>
                  <a:srgbClr val="B8923A"/>
                </a:solidFill>
                <a:latin typeface="Georgia" pitchFamily="34" charset="0"/>
                <a:ea typeface="Georgia" pitchFamily="34" charset="-122"/>
                <a:cs typeface="Georgia" pitchFamily="34" charset="-120"/>
              </a:rPr>
              <a:t>Q3</a:t>
            </a:r>
            <a:endParaRPr lang="en-US" sz="1400" dirty="0"/>
          </a:p>
        </p:txBody>
      </p:sp>
      <p:sp>
        <p:nvSpPr>
          <p:cNvPr id="32" name="Text 28"/>
          <p:cNvSpPr/>
          <p:nvPr/>
        </p:nvSpPr>
        <p:spPr>
          <a:xfrm>
            <a:off x="6461608" y="3749040"/>
            <a:ext cx="2179244" cy="457200"/>
          </a:xfrm>
          <a:prstGeom prst="rect">
            <a:avLst/>
          </a:prstGeom>
          <a:noFill/>
          <a:ln/>
        </p:spPr>
        <p:txBody>
          <a:bodyPr wrap="square" rtlCol="0" anchor="ctr"/>
          <a:lstStyle/>
          <a:p>
            <a:pPr indent="0" marL="0">
              <a:buNone/>
            </a:pPr>
            <a:r>
              <a:rPr lang="en-US" sz="1800" dirty="0">
                <a:solidFill>
                  <a:srgbClr val="1A1410"/>
                </a:solidFill>
                <a:latin typeface="Georgia" pitchFamily="34" charset="0"/>
                <a:ea typeface="Georgia" pitchFamily="34" charset="-122"/>
                <a:cs typeface="Georgia" pitchFamily="34" charset="-120"/>
              </a:rPr>
              <a:t>Screen</a:t>
            </a:r>
            <a:endParaRPr lang="en-US" sz="1800" dirty="0"/>
          </a:p>
        </p:txBody>
      </p:sp>
      <p:sp>
        <p:nvSpPr>
          <p:cNvPr id="33" name="Shape 29"/>
          <p:cNvSpPr/>
          <p:nvPr/>
        </p:nvSpPr>
        <p:spPr>
          <a:xfrm>
            <a:off x="6461608" y="4251960"/>
            <a:ext cx="457200" cy="0"/>
          </a:xfrm>
          <a:prstGeom prst="line">
            <a:avLst/>
          </a:prstGeom>
          <a:noFill/>
          <a:ln w="12700">
            <a:solidFill>
              <a:srgbClr val="B8923A"/>
            </a:solidFill>
            <a:prstDash val="solid"/>
          </a:ln>
        </p:spPr>
      </p:sp>
      <p:sp>
        <p:nvSpPr>
          <p:cNvPr id="34" name="Text 30"/>
          <p:cNvSpPr/>
          <p:nvPr/>
        </p:nvSpPr>
        <p:spPr>
          <a:xfrm>
            <a:off x="6461608" y="4389120"/>
            <a:ext cx="2179244" cy="137160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First screening cycle. Integration into WHS and HR systems. Referral pathways live.</a:t>
            </a:r>
            <a:endParaRPr lang="en-US" sz="1100" dirty="0"/>
          </a:p>
        </p:txBody>
      </p:sp>
      <p:sp>
        <p:nvSpPr>
          <p:cNvPr id="35" name="Shape 31"/>
          <p:cNvSpPr/>
          <p:nvPr/>
        </p:nvSpPr>
        <p:spPr>
          <a:xfrm>
            <a:off x="9143771" y="3200400"/>
            <a:ext cx="2636444" cy="2651760"/>
          </a:xfrm>
          <a:prstGeom prst="rect">
            <a:avLst/>
          </a:prstGeom>
          <a:solidFill>
            <a:srgbClr val="FFFFFF"/>
          </a:solidFill>
          <a:ln w="6350">
            <a:solidFill>
              <a:srgbClr val="DDDDDD"/>
            </a:solidFill>
            <a:prstDash val="solid"/>
          </a:ln>
        </p:spPr>
      </p:sp>
      <p:sp>
        <p:nvSpPr>
          <p:cNvPr id="36" name="Shape 32"/>
          <p:cNvSpPr/>
          <p:nvPr/>
        </p:nvSpPr>
        <p:spPr>
          <a:xfrm>
            <a:off x="9143771" y="3200400"/>
            <a:ext cx="2636444" cy="411480"/>
          </a:xfrm>
          <a:prstGeom prst="rect">
            <a:avLst/>
          </a:prstGeom>
          <a:solidFill>
            <a:srgbClr val="1A1410"/>
          </a:solidFill>
          <a:ln w="12700">
            <a:solidFill>
              <a:srgbClr val="1A1410"/>
            </a:solidFill>
            <a:prstDash val="solid"/>
          </a:ln>
        </p:spPr>
      </p:sp>
      <p:sp>
        <p:nvSpPr>
          <p:cNvPr id="37" name="Text 33"/>
          <p:cNvSpPr/>
          <p:nvPr/>
        </p:nvSpPr>
        <p:spPr>
          <a:xfrm>
            <a:off x="9326651" y="3246120"/>
            <a:ext cx="2270684" cy="365760"/>
          </a:xfrm>
          <a:prstGeom prst="rect">
            <a:avLst/>
          </a:prstGeom>
          <a:noFill/>
          <a:ln/>
        </p:spPr>
        <p:txBody>
          <a:bodyPr wrap="square" rtlCol="0" anchor="ctr"/>
          <a:lstStyle/>
          <a:p>
            <a:pPr indent="0" marL="0">
              <a:buNone/>
            </a:pPr>
            <a:r>
              <a:rPr lang="en-US" sz="1400" b="1" dirty="0">
                <a:solidFill>
                  <a:srgbClr val="B8923A"/>
                </a:solidFill>
                <a:latin typeface="Georgia" pitchFamily="34" charset="0"/>
                <a:ea typeface="Georgia" pitchFamily="34" charset="-122"/>
                <a:cs typeface="Georgia" pitchFamily="34" charset="-120"/>
              </a:rPr>
              <a:t>Q4</a:t>
            </a:r>
            <a:endParaRPr lang="en-US" sz="1400" dirty="0"/>
          </a:p>
        </p:txBody>
      </p:sp>
      <p:sp>
        <p:nvSpPr>
          <p:cNvPr id="38" name="Text 34"/>
          <p:cNvSpPr/>
          <p:nvPr/>
        </p:nvSpPr>
        <p:spPr>
          <a:xfrm>
            <a:off x="9372371" y="3749040"/>
            <a:ext cx="2179244" cy="457200"/>
          </a:xfrm>
          <a:prstGeom prst="rect">
            <a:avLst/>
          </a:prstGeom>
          <a:noFill/>
          <a:ln/>
        </p:spPr>
        <p:txBody>
          <a:bodyPr wrap="square" rtlCol="0" anchor="ctr"/>
          <a:lstStyle/>
          <a:p>
            <a:pPr indent="0" marL="0">
              <a:buNone/>
            </a:pPr>
            <a:r>
              <a:rPr lang="en-US" sz="1800" dirty="0">
                <a:solidFill>
                  <a:srgbClr val="1A1410"/>
                </a:solidFill>
                <a:latin typeface="Georgia" pitchFamily="34" charset="0"/>
                <a:ea typeface="Georgia" pitchFamily="34" charset="-122"/>
                <a:cs typeface="Georgia" pitchFamily="34" charset="-120"/>
              </a:rPr>
              <a:t>Report</a:t>
            </a:r>
            <a:endParaRPr lang="en-US" sz="1800" dirty="0"/>
          </a:p>
        </p:txBody>
      </p:sp>
      <p:sp>
        <p:nvSpPr>
          <p:cNvPr id="39" name="Shape 35"/>
          <p:cNvSpPr/>
          <p:nvPr/>
        </p:nvSpPr>
        <p:spPr>
          <a:xfrm>
            <a:off x="9372371" y="4251960"/>
            <a:ext cx="457200" cy="0"/>
          </a:xfrm>
          <a:prstGeom prst="line">
            <a:avLst/>
          </a:prstGeom>
          <a:noFill/>
          <a:ln w="12700">
            <a:solidFill>
              <a:srgbClr val="B8923A"/>
            </a:solidFill>
            <a:prstDash val="solid"/>
          </a:ln>
        </p:spPr>
      </p:sp>
      <p:sp>
        <p:nvSpPr>
          <p:cNvPr id="40" name="Text 36"/>
          <p:cNvSpPr/>
          <p:nvPr/>
        </p:nvSpPr>
        <p:spPr>
          <a:xfrm>
            <a:off x="9372371" y="4389120"/>
            <a:ext cx="2179244" cy="137160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Director-level report into risk and people committees. ESG 'S' disclosure inputs locked.</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EXECUTIVE SUMMARY</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02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01 · EXECUTIVE SUMMARY</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Five things the board needs to hear.</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The case for treating workforce skin cancer prevention as a governance priority, in one page.</a:t>
            </a:r>
            <a:endParaRPr lang="en-US" sz="1300" dirty="0"/>
          </a:p>
        </p:txBody>
      </p:sp>
      <p:sp>
        <p:nvSpPr>
          <p:cNvPr id="18" name="Text 14"/>
          <p:cNvSpPr/>
          <p:nvPr/>
        </p:nvSpPr>
        <p:spPr>
          <a:xfrm>
            <a:off x="411480" y="3200400"/>
            <a:ext cx="731520" cy="457200"/>
          </a:xfrm>
          <a:prstGeom prst="rect">
            <a:avLst/>
          </a:prstGeom>
          <a:noFill/>
          <a:ln/>
        </p:spPr>
        <p:txBody>
          <a:bodyPr wrap="square" rtlCol="0" anchor="ctr"/>
          <a:lstStyle/>
          <a:p>
            <a:pPr indent="0" marL="0">
              <a:buNone/>
            </a:pPr>
            <a:r>
              <a:rPr lang="en-US" sz="2200" b="1" dirty="0">
                <a:solidFill>
                  <a:srgbClr val="B8923A"/>
                </a:solidFill>
                <a:latin typeface="Georgia" pitchFamily="34" charset="0"/>
                <a:ea typeface="Georgia" pitchFamily="34" charset="-122"/>
                <a:cs typeface="Georgia" pitchFamily="34" charset="-120"/>
              </a:rPr>
              <a:t>01</a:t>
            </a:r>
            <a:endParaRPr lang="en-US" sz="2200" dirty="0"/>
          </a:p>
        </p:txBody>
      </p:sp>
      <p:sp>
        <p:nvSpPr>
          <p:cNvPr id="19" name="Text 15"/>
          <p:cNvSpPr/>
          <p:nvPr/>
        </p:nvSpPr>
        <p:spPr>
          <a:xfrm>
            <a:off x="960120" y="3200400"/>
            <a:ext cx="292608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Material risk</a:t>
            </a:r>
            <a:endParaRPr lang="en-US" sz="1500" dirty="0"/>
          </a:p>
        </p:txBody>
      </p:sp>
      <p:sp>
        <p:nvSpPr>
          <p:cNvPr id="20" name="Text 16"/>
          <p:cNvSpPr/>
          <p:nvPr/>
        </p:nvSpPr>
        <p:spPr>
          <a:xfrm>
            <a:off x="3931920" y="3218688"/>
            <a:ext cx="7818120" cy="50292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Two-thirds of Australians will face a skin cancer diagnosis by 70 — your workforce is in scope, today.</a:t>
            </a:r>
            <a:endParaRPr lang="en-US" sz="1100" dirty="0"/>
          </a:p>
        </p:txBody>
      </p:sp>
      <p:sp>
        <p:nvSpPr>
          <p:cNvPr id="21" name="Text 17"/>
          <p:cNvSpPr/>
          <p:nvPr/>
        </p:nvSpPr>
        <p:spPr>
          <a:xfrm>
            <a:off x="411480" y="3767328"/>
            <a:ext cx="731520" cy="457200"/>
          </a:xfrm>
          <a:prstGeom prst="rect">
            <a:avLst/>
          </a:prstGeom>
          <a:noFill/>
          <a:ln/>
        </p:spPr>
        <p:txBody>
          <a:bodyPr wrap="square" rtlCol="0" anchor="ctr"/>
          <a:lstStyle/>
          <a:p>
            <a:pPr indent="0" marL="0">
              <a:buNone/>
            </a:pPr>
            <a:r>
              <a:rPr lang="en-US" sz="2200" b="1" dirty="0">
                <a:solidFill>
                  <a:srgbClr val="B8923A"/>
                </a:solidFill>
                <a:latin typeface="Georgia" pitchFamily="34" charset="0"/>
                <a:ea typeface="Georgia" pitchFamily="34" charset="-122"/>
                <a:cs typeface="Georgia" pitchFamily="34" charset="-120"/>
              </a:rPr>
              <a:t>02</a:t>
            </a:r>
            <a:endParaRPr lang="en-US" sz="2200" dirty="0"/>
          </a:p>
        </p:txBody>
      </p:sp>
      <p:sp>
        <p:nvSpPr>
          <p:cNvPr id="22" name="Text 18"/>
          <p:cNvSpPr/>
          <p:nvPr/>
        </p:nvSpPr>
        <p:spPr>
          <a:xfrm>
            <a:off x="960120" y="3767328"/>
            <a:ext cx="292608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Director duty</a:t>
            </a:r>
            <a:endParaRPr lang="en-US" sz="1500" dirty="0"/>
          </a:p>
        </p:txBody>
      </p:sp>
      <p:sp>
        <p:nvSpPr>
          <p:cNvPr id="23" name="Text 19"/>
          <p:cNvSpPr/>
          <p:nvPr/>
        </p:nvSpPr>
        <p:spPr>
          <a:xfrm>
            <a:off x="3931920" y="3785616"/>
            <a:ext cx="7818120" cy="50292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Under the model WHS Act, officers carry a positive due-diligence duty. UV exposure now sits squarely in scope.</a:t>
            </a:r>
            <a:endParaRPr lang="en-US" sz="1100" dirty="0"/>
          </a:p>
        </p:txBody>
      </p:sp>
      <p:sp>
        <p:nvSpPr>
          <p:cNvPr id="24" name="Text 20"/>
          <p:cNvSpPr/>
          <p:nvPr/>
        </p:nvSpPr>
        <p:spPr>
          <a:xfrm>
            <a:off x="411480" y="4334256"/>
            <a:ext cx="731520" cy="457200"/>
          </a:xfrm>
          <a:prstGeom prst="rect">
            <a:avLst/>
          </a:prstGeom>
          <a:noFill/>
          <a:ln/>
        </p:spPr>
        <p:txBody>
          <a:bodyPr wrap="square" rtlCol="0" anchor="ctr"/>
          <a:lstStyle/>
          <a:p>
            <a:pPr indent="0" marL="0">
              <a:buNone/>
            </a:pPr>
            <a:r>
              <a:rPr lang="en-US" sz="2200" b="1" dirty="0">
                <a:solidFill>
                  <a:srgbClr val="B8923A"/>
                </a:solidFill>
                <a:latin typeface="Georgia" pitchFamily="34" charset="0"/>
                <a:ea typeface="Georgia" pitchFamily="34" charset="-122"/>
                <a:cs typeface="Georgia" pitchFamily="34" charset="-120"/>
              </a:rPr>
              <a:t>03</a:t>
            </a:r>
            <a:endParaRPr lang="en-US" sz="2200" dirty="0"/>
          </a:p>
        </p:txBody>
      </p:sp>
      <p:sp>
        <p:nvSpPr>
          <p:cNvPr id="25" name="Text 21"/>
          <p:cNvSpPr/>
          <p:nvPr/>
        </p:nvSpPr>
        <p:spPr>
          <a:xfrm>
            <a:off x="960120" y="4334256"/>
            <a:ext cx="292608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Financial signal</a:t>
            </a:r>
            <a:endParaRPr lang="en-US" sz="1500" dirty="0"/>
          </a:p>
        </p:txBody>
      </p:sp>
      <p:sp>
        <p:nvSpPr>
          <p:cNvPr id="26" name="Text 22"/>
          <p:cNvSpPr/>
          <p:nvPr/>
        </p:nvSpPr>
        <p:spPr>
          <a:xfrm>
            <a:off x="3931920" y="4352544"/>
            <a:ext cx="7818120" cy="50292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Late-stage diagnoses, workers' comp claims and attrition costs run materially above prevention spend.</a:t>
            </a:r>
            <a:endParaRPr lang="en-US" sz="1100" dirty="0"/>
          </a:p>
        </p:txBody>
      </p:sp>
      <p:sp>
        <p:nvSpPr>
          <p:cNvPr id="27" name="Text 23"/>
          <p:cNvSpPr/>
          <p:nvPr/>
        </p:nvSpPr>
        <p:spPr>
          <a:xfrm>
            <a:off x="411480" y="4901184"/>
            <a:ext cx="731520" cy="457200"/>
          </a:xfrm>
          <a:prstGeom prst="rect">
            <a:avLst/>
          </a:prstGeom>
          <a:noFill/>
          <a:ln/>
        </p:spPr>
        <p:txBody>
          <a:bodyPr wrap="square" rtlCol="0" anchor="ctr"/>
          <a:lstStyle/>
          <a:p>
            <a:pPr indent="0" marL="0">
              <a:buNone/>
            </a:pPr>
            <a:r>
              <a:rPr lang="en-US" sz="2200" b="1" dirty="0">
                <a:solidFill>
                  <a:srgbClr val="B8923A"/>
                </a:solidFill>
                <a:latin typeface="Georgia" pitchFamily="34" charset="0"/>
                <a:ea typeface="Georgia" pitchFamily="34" charset="-122"/>
                <a:cs typeface="Georgia" pitchFamily="34" charset="-120"/>
              </a:rPr>
              <a:t>04</a:t>
            </a:r>
            <a:endParaRPr lang="en-US" sz="2200" dirty="0"/>
          </a:p>
        </p:txBody>
      </p:sp>
      <p:sp>
        <p:nvSpPr>
          <p:cNvPr id="28" name="Text 24"/>
          <p:cNvSpPr/>
          <p:nvPr/>
        </p:nvSpPr>
        <p:spPr>
          <a:xfrm>
            <a:off x="960120" y="4901184"/>
            <a:ext cx="292608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Disclosure shift</a:t>
            </a:r>
            <a:endParaRPr lang="en-US" sz="1500" dirty="0"/>
          </a:p>
        </p:txBody>
      </p:sp>
      <p:sp>
        <p:nvSpPr>
          <p:cNvPr id="29" name="Text 25"/>
          <p:cNvSpPr/>
          <p:nvPr/>
        </p:nvSpPr>
        <p:spPr>
          <a:xfrm>
            <a:off x="3931920" y="4919472"/>
            <a:ext cx="7818120" cy="50292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Workforce health outcomes are increasingly disclosed under ASX governance and ISSB-aligned frameworks.</a:t>
            </a:r>
            <a:endParaRPr lang="en-US" sz="1100" dirty="0"/>
          </a:p>
        </p:txBody>
      </p:sp>
      <p:sp>
        <p:nvSpPr>
          <p:cNvPr id="30" name="Text 26"/>
          <p:cNvSpPr/>
          <p:nvPr/>
        </p:nvSpPr>
        <p:spPr>
          <a:xfrm>
            <a:off x="411480" y="5468112"/>
            <a:ext cx="731520" cy="457200"/>
          </a:xfrm>
          <a:prstGeom prst="rect">
            <a:avLst/>
          </a:prstGeom>
          <a:noFill/>
          <a:ln/>
        </p:spPr>
        <p:txBody>
          <a:bodyPr wrap="square" rtlCol="0" anchor="ctr"/>
          <a:lstStyle/>
          <a:p>
            <a:pPr indent="0" marL="0">
              <a:buNone/>
            </a:pPr>
            <a:r>
              <a:rPr lang="en-US" sz="2200" b="1" dirty="0">
                <a:solidFill>
                  <a:srgbClr val="B8923A"/>
                </a:solidFill>
                <a:latin typeface="Georgia" pitchFamily="34" charset="0"/>
                <a:ea typeface="Georgia" pitchFamily="34" charset="-122"/>
                <a:cs typeface="Georgia" pitchFamily="34" charset="-120"/>
              </a:rPr>
              <a:t>05</a:t>
            </a:r>
            <a:endParaRPr lang="en-US" sz="2200" dirty="0"/>
          </a:p>
        </p:txBody>
      </p:sp>
      <p:sp>
        <p:nvSpPr>
          <p:cNvPr id="31" name="Text 27"/>
          <p:cNvSpPr/>
          <p:nvPr/>
        </p:nvSpPr>
        <p:spPr>
          <a:xfrm>
            <a:off x="960120" y="5468112"/>
            <a:ext cx="2926080" cy="365760"/>
          </a:xfrm>
          <a:prstGeom prst="rect">
            <a:avLst/>
          </a:prstGeom>
          <a:noFill/>
          <a:ln/>
        </p:spPr>
        <p:txBody>
          <a:bodyPr wrap="square" rtlCol="0" anchor="ctr"/>
          <a:lstStyle/>
          <a:p>
            <a:pPr indent="0" marL="0">
              <a:buNone/>
            </a:pPr>
            <a:r>
              <a:rPr lang="en-US" sz="1500" b="1" dirty="0">
                <a:solidFill>
                  <a:srgbClr val="1A1410"/>
                </a:solidFill>
                <a:latin typeface="Georgia" pitchFamily="34" charset="0"/>
                <a:ea typeface="Georgia" pitchFamily="34" charset="-122"/>
                <a:cs typeface="Georgia" pitchFamily="34" charset="-120"/>
              </a:rPr>
              <a:t>Action is proportionate</a:t>
            </a:r>
            <a:endParaRPr lang="en-US" sz="1500" dirty="0"/>
          </a:p>
        </p:txBody>
      </p:sp>
      <p:sp>
        <p:nvSpPr>
          <p:cNvPr id="32" name="Text 28"/>
          <p:cNvSpPr/>
          <p:nvPr/>
        </p:nvSpPr>
        <p:spPr>
          <a:xfrm>
            <a:off x="3931920" y="5486400"/>
            <a:ext cx="7818120" cy="502920"/>
          </a:xfrm>
          <a:prstGeom prst="rect">
            <a:avLst/>
          </a:prstGeom>
          <a:noFill/>
          <a:ln/>
        </p:spPr>
        <p:txBody>
          <a:bodyPr wrap="square" rtlCol="0" anchor="ctr"/>
          <a:lstStyle/>
          <a:p>
            <a:pPr indent="0" marL="0">
              <a:buNone/>
            </a:pPr>
            <a:r>
              <a:rPr lang="en-US" sz="1100" dirty="0">
                <a:solidFill>
                  <a:srgbClr val="333333"/>
                </a:solidFill>
                <a:latin typeface="Calibri" pitchFamily="34" charset="0"/>
                <a:ea typeface="Calibri" pitchFamily="34" charset="-122"/>
                <a:cs typeface="Calibri" pitchFamily="34" charset="-120"/>
              </a:rPr>
              <a:t>A structured screening and education program has a 3-year ROI a CFO can stand behind.</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17 · AUDIENCE</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20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19 · BUILT FOR</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Who should be in the room when this pack is presented.</a:t>
            </a:r>
            <a:endParaRPr lang="en-US" sz="3600" dirty="0"/>
          </a:p>
        </p:txBody>
      </p:sp>
      <p:sp>
        <p:nvSpPr>
          <p:cNvPr id="17" name="Shape 13"/>
          <p:cNvSpPr/>
          <p:nvPr/>
        </p:nvSpPr>
        <p:spPr>
          <a:xfrm>
            <a:off x="411480" y="3200400"/>
            <a:ext cx="3606698" cy="1280160"/>
          </a:xfrm>
          <a:prstGeom prst="rect">
            <a:avLst/>
          </a:prstGeom>
          <a:solidFill>
            <a:srgbClr val="FFFFFF"/>
          </a:solidFill>
          <a:ln w="6350">
            <a:solidFill>
              <a:srgbClr val="DDDDDD"/>
            </a:solidFill>
            <a:prstDash val="solid"/>
          </a:ln>
        </p:spPr>
      </p:sp>
      <p:sp>
        <p:nvSpPr>
          <p:cNvPr id="18" name="Shape 14"/>
          <p:cNvSpPr/>
          <p:nvPr/>
        </p:nvSpPr>
        <p:spPr>
          <a:xfrm>
            <a:off x="411480" y="3200400"/>
            <a:ext cx="73152" cy="1280160"/>
          </a:xfrm>
          <a:prstGeom prst="rect">
            <a:avLst/>
          </a:prstGeom>
          <a:solidFill>
            <a:srgbClr val="B8923A"/>
          </a:solidFill>
          <a:ln w="12700">
            <a:solidFill>
              <a:srgbClr val="B8923A"/>
            </a:solidFill>
            <a:prstDash val="solid"/>
          </a:ln>
        </p:spPr>
      </p:sp>
      <p:sp>
        <p:nvSpPr>
          <p:cNvPr id="19" name="Text 15"/>
          <p:cNvSpPr/>
          <p:nvPr/>
        </p:nvSpPr>
        <p:spPr>
          <a:xfrm>
            <a:off x="685800" y="342900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Boards</a:t>
            </a:r>
            <a:endParaRPr lang="en-US" sz="2000" dirty="0"/>
          </a:p>
        </p:txBody>
      </p:sp>
      <p:sp>
        <p:nvSpPr>
          <p:cNvPr id="20" name="Text 16"/>
          <p:cNvSpPr/>
          <p:nvPr/>
        </p:nvSpPr>
        <p:spPr>
          <a:xfrm>
            <a:off x="685800" y="388620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Risk, people and ESG committees.</a:t>
            </a:r>
            <a:endParaRPr lang="en-US" sz="1050" dirty="0"/>
          </a:p>
        </p:txBody>
      </p:sp>
      <p:sp>
        <p:nvSpPr>
          <p:cNvPr id="21" name="Shape 17"/>
          <p:cNvSpPr/>
          <p:nvPr/>
        </p:nvSpPr>
        <p:spPr>
          <a:xfrm>
            <a:off x="4292498" y="3200400"/>
            <a:ext cx="3606698" cy="1280160"/>
          </a:xfrm>
          <a:prstGeom prst="rect">
            <a:avLst/>
          </a:prstGeom>
          <a:solidFill>
            <a:srgbClr val="FFFFFF"/>
          </a:solidFill>
          <a:ln w="6350">
            <a:solidFill>
              <a:srgbClr val="DDDDDD"/>
            </a:solidFill>
            <a:prstDash val="solid"/>
          </a:ln>
        </p:spPr>
      </p:sp>
      <p:sp>
        <p:nvSpPr>
          <p:cNvPr id="22" name="Shape 18"/>
          <p:cNvSpPr/>
          <p:nvPr/>
        </p:nvSpPr>
        <p:spPr>
          <a:xfrm>
            <a:off x="4292498" y="3200400"/>
            <a:ext cx="73152" cy="1280160"/>
          </a:xfrm>
          <a:prstGeom prst="rect">
            <a:avLst/>
          </a:prstGeom>
          <a:solidFill>
            <a:srgbClr val="B8923A"/>
          </a:solidFill>
          <a:ln w="12700">
            <a:solidFill>
              <a:srgbClr val="B8923A"/>
            </a:solidFill>
            <a:prstDash val="solid"/>
          </a:ln>
        </p:spPr>
      </p:sp>
      <p:sp>
        <p:nvSpPr>
          <p:cNvPr id="23" name="Text 19"/>
          <p:cNvSpPr/>
          <p:nvPr/>
        </p:nvSpPr>
        <p:spPr>
          <a:xfrm>
            <a:off x="4566818" y="342900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CEOs</a:t>
            </a:r>
            <a:endParaRPr lang="en-US" sz="2000" dirty="0"/>
          </a:p>
        </p:txBody>
      </p:sp>
      <p:sp>
        <p:nvSpPr>
          <p:cNvPr id="24" name="Text 20"/>
          <p:cNvSpPr/>
          <p:nvPr/>
        </p:nvSpPr>
        <p:spPr>
          <a:xfrm>
            <a:off x="4566818" y="388620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Strategic workforce risk and resilience.</a:t>
            </a:r>
            <a:endParaRPr lang="en-US" sz="1050" dirty="0"/>
          </a:p>
        </p:txBody>
      </p:sp>
      <p:sp>
        <p:nvSpPr>
          <p:cNvPr id="25" name="Shape 21"/>
          <p:cNvSpPr/>
          <p:nvPr/>
        </p:nvSpPr>
        <p:spPr>
          <a:xfrm>
            <a:off x="8173517" y="3200400"/>
            <a:ext cx="3606698" cy="1280160"/>
          </a:xfrm>
          <a:prstGeom prst="rect">
            <a:avLst/>
          </a:prstGeom>
          <a:solidFill>
            <a:srgbClr val="FFFFFF"/>
          </a:solidFill>
          <a:ln w="6350">
            <a:solidFill>
              <a:srgbClr val="DDDDDD"/>
            </a:solidFill>
            <a:prstDash val="solid"/>
          </a:ln>
        </p:spPr>
      </p:sp>
      <p:sp>
        <p:nvSpPr>
          <p:cNvPr id="26" name="Shape 22"/>
          <p:cNvSpPr/>
          <p:nvPr/>
        </p:nvSpPr>
        <p:spPr>
          <a:xfrm>
            <a:off x="8173517" y="3200400"/>
            <a:ext cx="73152" cy="1280160"/>
          </a:xfrm>
          <a:prstGeom prst="rect">
            <a:avLst/>
          </a:prstGeom>
          <a:solidFill>
            <a:srgbClr val="B8923A"/>
          </a:solidFill>
          <a:ln w="12700">
            <a:solidFill>
              <a:srgbClr val="B8923A"/>
            </a:solidFill>
            <a:prstDash val="solid"/>
          </a:ln>
        </p:spPr>
      </p:sp>
      <p:sp>
        <p:nvSpPr>
          <p:cNvPr id="27" name="Text 23"/>
          <p:cNvSpPr/>
          <p:nvPr/>
        </p:nvSpPr>
        <p:spPr>
          <a:xfrm>
            <a:off x="8447837" y="342900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CFOs</a:t>
            </a:r>
            <a:endParaRPr lang="en-US" sz="2000" dirty="0"/>
          </a:p>
        </p:txBody>
      </p:sp>
      <p:sp>
        <p:nvSpPr>
          <p:cNvPr id="28" name="Text 24"/>
          <p:cNvSpPr/>
          <p:nvPr/>
        </p:nvSpPr>
        <p:spPr>
          <a:xfrm>
            <a:off x="8447837" y="388620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Insurance, workers' comp and long-tail absence economics.</a:t>
            </a:r>
            <a:endParaRPr lang="en-US" sz="1050" dirty="0"/>
          </a:p>
        </p:txBody>
      </p:sp>
      <p:sp>
        <p:nvSpPr>
          <p:cNvPr id="29" name="Shape 25"/>
          <p:cNvSpPr/>
          <p:nvPr/>
        </p:nvSpPr>
        <p:spPr>
          <a:xfrm>
            <a:off x="411480" y="4663440"/>
            <a:ext cx="3606698" cy="1280160"/>
          </a:xfrm>
          <a:prstGeom prst="rect">
            <a:avLst/>
          </a:prstGeom>
          <a:solidFill>
            <a:srgbClr val="FFFFFF"/>
          </a:solidFill>
          <a:ln w="6350">
            <a:solidFill>
              <a:srgbClr val="DDDDDD"/>
            </a:solidFill>
            <a:prstDash val="solid"/>
          </a:ln>
        </p:spPr>
      </p:sp>
      <p:sp>
        <p:nvSpPr>
          <p:cNvPr id="30" name="Shape 26"/>
          <p:cNvSpPr/>
          <p:nvPr/>
        </p:nvSpPr>
        <p:spPr>
          <a:xfrm>
            <a:off x="411480" y="4663440"/>
            <a:ext cx="73152" cy="1280160"/>
          </a:xfrm>
          <a:prstGeom prst="rect">
            <a:avLst/>
          </a:prstGeom>
          <a:solidFill>
            <a:srgbClr val="B8923A"/>
          </a:solidFill>
          <a:ln w="12700">
            <a:solidFill>
              <a:srgbClr val="B8923A"/>
            </a:solidFill>
            <a:prstDash val="solid"/>
          </a:ln>
        </p:spPr>
      </p:sp>
      <p:sp>
        <p:nvSpPr>
          <p:cNvPr id="31" name="Text 27"/>
          <p:cNvSpPr/>
          <p:nvPr/>
        </p:nvSpPr>
        <p:spPr>
          <a:xfrm>
            <a:off x="685800" y="489204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HR Directors</a:t>
            </a:r>
            <a:endParaRPr lang="en-US" sz="2000" dirty="0"/>
          </a:p>
        </p:txBody>
      </p:sp>
      <p:sp>
        <p:nvSpPr>
          <p:cNvPr id="32" name="Text 28"/>
          <p:cNvSpPr/>
          <p:nvPr/>
        </p:nvSpPr>
        <p:spPr>
          <a:xfrm>
            <a:off x="685800" y="534924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Workforce engagement, attrition and benefits design.</a:t>
            </a:r>
            <a:endParaRPr lang="en-US" sz="1050" dirty="0"/>
          </a:p>
        </p:txBody>
      </p:sp>
      <p:sp>
        <p:nvSpPr>
          <p:cNvPr id="33" name="Shape 29"/>
          <p:cNvSpPr/>
          <p:nvPr/>
        </p:nvSpPr>
        <p:spPr>
          <a:xfrm>
            <a:off x="4292498" y="4663440"/>
            <a:ext cx="3606698" cy="1280160"/>
          </a:xfrm>
          <a:prstGeom prst="rect">
            <a:avLst/>
          </a:prstGeom>
          <a:solidFill>
            <a:srgbClr val="FFFFFF"/>
          </a:solidFill>
          <a:ln w="6350">
            <a:solidFill>
              <a:srgbClr val="DDDDDD"/>
            </a:solidFill>
            <a:prstDash val="solid"/>
          </a:ln>
        </p:spPr>
      </p:sp>
      <p:sp>
        <p:nvSpPr>
          <p:cNvPr id="34" name="Shape 30"/>
          <p:cNvSpPr/>
          <p:nvPr/>
        </p:nvSpPr>
        <p:spPr>
          <a:xfrm>
            <a:off x="4292498" y="4663440"/>
            <a:ext cx="73152" cy="1280160"/>
          </a:xfrm>
          <a:prstGeom prst="rect">
            <a:avLst/>
          </a:prstGeom>
          <a:solidFill>
            <a:srgbClr val="B8923A"/>
          </a:solidFill>
          <a:ln w="12700">
            <a:solidFill>
              <a:srgbClr val="B8923A"/>
            </a:solidFill>
            <a:prstDash val="solid"/>
          </a:ln>
        </p:spPr>
      </p:sp>
      <p:sp>
        <p:nvSpPr>
          <p:cNvPr id="35" name="Text 31"/>
          <p:cNvSpPr/>
          <p:nvPr/>
        </p:nvSpPr>
        <p:spPr>
          <a:xfrm>
            <a:off x="4566818" y="489204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ESG Committees</a:t>
            </a:r>
            <a:endParaRPr lang="en-US" sz="2000" dirty="0"/>
          </a:p>
        </p:txBody>
      </p:sp>
      <p:sp>
        <p:nvSpPr>
          <p:cNvPr id="36" name="Text 32"/>
          <p:cNvSpPr/>
          <p:nvPr/>
        </p:nvSpPr>
        <p:spPr>
          <a:xfrm>
            <a:off x="4566818" y="534924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Disclosure under ASX, ISSB, GRI and SASB frameworks.</a:t>
            </a:r>
            <a:endParaRPr lang="en-US" sz="1050" dirty="0"/>
          </a:p>
        </p:txBody>
      </p:sp>
      <p:sp>
        <p:nvSpPr>
          <p:cNvPr id="37" name="Shape 33"/>
          <p:cNvSpPr/>
          <p:nvPr/>
        </p:nvSpPr>
        <p:spPr>
          <a:xfrm>
            <a:off x="8173517" y="4663440"/>
            <a:ext cx="3606698" cy="1280160"/>
          </a:xfrm>
          <a:prstGeom prst="rect">
            <a:avLst/>
          </a:prstGeom>
          <a:solidFill>
            <a:srgbClr val="FFFFFF"/>
          </a:solidFill>
          <a:ln w="6350">
            <a:solidFill>
              <a:srgbClr val="DDDDDD"/>
            </a:solidFill>
            <a:prstDash val="solid"/>
          </a:ln>
        </p:spPr>
      </p:sp>
      <p:sp>
        <p:nvSpPr>
          <p:cNvPr id="38" name="Shape 34"/>
          <p:cNvSpPr/>
          <p:nvPr/>
        </p:nvSpPr>
        <p:spPr>
          <a:xfrm>
            <a:off x="8173517" y="4663440"/>
            <a:ext cx="73152" cy="1280160"/>
          </a:xfrm>
          <a:prstGeom prst="rect">
            <a:avLst/>
          </a:prstGeom>
          <a:solidFill>
            <a:srgbClr val="B8923A"/>
          </a:solidFill>
          <a:ln w="12700">
            <a:solidFill>
              <a:srgbClr val="B8923A"/>
            </a:solidFill>
            <a:prstDash val="solid"/>
          </a:ln>
        </p:spPr>
      </p:sp>
      <p:sp>
        <p:nvSpPr>
          <p:cNvPr id="39" name="Text 35"/>
          <p:cNvSpPr/>
          <p:nvPr/>
        </p:nvSpPr>
        <p:spPr>
          <a:xfrm>
            <a:off x="8447837" y="4892040"/>
            <a:ext cx="3149498" cy="411480"/>
          </a:xfrm>
          <a:prstGeom prst="rect">
            <a:avLst/>
          </a:prstGeom>
          <a:noFill/>
          <a:ln/>
        </p:spPr>
        <p:txBody>
          <a:bodyPr wrap="square" rtlCol="0" anchor="ctr"/>
          <a:lstStyle/>
          <a:p>
            <a:pPr indent="0" marL="0">
              <a:buNone/>
            </a:pPr>
            <a:r>
              <a:rPr lang="en-US" sz="2000" dirty="0">
                <a:solidFill>
                  <a:srgbClr val="1A1410"/>
                </a:solidFill>
                <a:latin typeface="Georgia" pitchFamily="34" charset="0"/>
                <a:ea typeface="Georgia" pitchFamily="34" charset="-122"/>
                <a:cs typeface="Georgia" pitchFamily="34" charset="-120"/>
              </a:rPr>
              <a:t>WHS Executives</a:t>
            </a:r>
            <a:endParaRPr lang="en-US" sz="2000" dirty="0"/>
          </a:p>
        </p:txBody>
      </p:sp>
      <p:sp>
        <p:nvSpPr>
          <p:cNvPr id="40" name="Text 36"/>
          <p:cNvSpPr/>
          <p:nvPr/>
        </p:nvSpPr>
        <p:spPr>
          <a:xfrm>
            <a:off x="8447837" y="5349240"/>
            <a:ext cx="3149498" cy="50292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Officer due-diligence duty and program assurance.</a:t>
            </a:r>
            <a:endParaRPr lang="en-US"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1A1410"/>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18 · NEXT STEP</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21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2286000"/>
            <a:ext cx="457200" cy="36576"/>
          </a:xfrm>
          <a:prstGeom prst="rect">
            <a:avLst/>
          </a:prstGeom>
          <a:solidFill>
            <a:srgbClr val="B8923A"/>
          </a:solidFill>
          <a:ln w="12700">
            <a:solidFill>
              <a:srgbClr val="B8923A"/>
            </a:solidFill>
            <a:prstDash val="solid"/>
          </a:ln>
        </p:spPr>
      </p:sp>
      <p:sp>
        <p:nvSpPr>
          <p:cNvPr id="15" name="Text 11"/>
          <p:cNvSpPr/>
          <p:nvPr/>
        </p:nvSpPr>
        <p:spPr>
          <a:xfrm>
            <a:off x="960120" y="2194560"/>
            <a:ext cx="2743200" cy="274320"/>
          </a:xfrm>
          <a:prstGeom prst="rect">
            <a:avLst/>
          </a:prstGeom>
          <a:noFill/>
          <a:ln/>
        </p:spPr>
        <p:txBody>
          <a:bodyPr wrap="square" rtlCol="0" anchor="ctr"/>
          <a:lstStyle/>
          <a:p>
            <a:pPr indent="0" marL="0">
              <a:buNone/>
            </a:pPr>
            <a:r>
              <a:rPr lang="en-US" sz="1000" b="1" spc="500" kern="0" dirty="0">
                <a:solidFill>
                  <a:srgbClr val="D4B574"/>
                </a:solidFill>
                <a:latin typeface="Calibri" pitchFamily="34" charset="0"/>
                <a:ea typeface="Calibri" pitchFamily="34" charset="-122"/>
                <a:cs typeface="Calibri" pitchFamily="34" charset="-120"/>
              </a:rPr>
              <a:t>NEXT STEP</a:t>
            </a:r>
            <a:endParaRPr lang="en-US" sz="1000" dirty="0"/>
          </a:p>
        </p:txBody>
      </p:sp>
      <p:sp>
        <p:nvSpPr>
          <p:cNvPr id="16" name="Text 12"/>
          <p:cNvSpPr/>
          <p:nvPr/>
        </p:nvSpPr>
        <p:spPr>
          <a:xfrm>
            <a:off x="411480" y="2560320"/>
            <a:ext cx="11368735" cy="2194560"/>
          </a:xfrm>
          <a:prstGeom prst="rect">
            <a:avLst/>
          </a:prstGeom>
          <a:noFill/>
          <a:ln/>
        </p:spPr>
        <p:txBody>
          <a:bodyPr wrap="square" rtlCol="0" anchor="ctr"/>
          <a:lstStyle/>
          <a:p>
            <a:pPr indent="0" marL="0">
              <a:buNone/>
            </a:pPr>
            <a:r>
              <a:rPr lang="en-US" sz="4800" dirty="0">
                <a:solidFill>
                  <a:srgbClr val="F5F1E8"/>
                </a:solidFill>
                <a:latin typeface="Georgia" pitchFamily="34" charset="0"/>
                <a:ea typeface="Georgia" pitchFamily="34" charset="-122"/>
                <a:cs typeface="Georgia" pitchFamily="34" charset="-120"/>
              </a:rPr>
              <a:t>Book an </a:t>
            </a:r>
            <a:pPr indent="0" marL="0">
              <a:buNone/>
            </a:pPr>
            <a:r>
              <a:rPr lang="en-US" sz="4800" i="1" dirty="0">
                <a:solidFill>
                  <a:srgbClr val="B8923A"/>
                </a:solidFill>
                <a:latin typeface="Georgia" pitchFamily="34" charset="0"/>
                <a:ea typeface="Georgia" pitchFamily="34" charset="-122"/>
                <a:cs typeface="Georgia" pitchFamily="34" charset="-120"/>
              </a:rPr>
              <a:t>Executive Workplace</a:t>
            </a:r>
            <a:endParaRPr lang="en-US" sz="4800" dirty="0"/>
          </a:p>
          <a:p>
            <a:pPr indent="0" marL="0">
              <a:buNone/>
            </a:pPr>
            <a:r>
              <a:rPr lang="en-US" sz="4800" i="1" dirty="0">
                <a:solidFill>
                  <a:srgbClr val="B8923A"/>
                </a:solidFill>
                <a:latin typeface="Georgia" pitchFamily="34" charset="0"/>
                <a:ea typeface="Georgia" pitchFamily="34" charset="-122"/>
                <a:cs typeface="Georgia" pitchFamily="34" charset="-120"/>
              </a:rPr>
              <a:t>Prevention Briefing.</a:t>
            </a:r>
            <a:endParaRPr lang="en-US" sz="4800" dirty="0"/>
          </a:p>
        </p:txBody>
      </p:sp>
      <p:sp>
        <p:nvSpPr>
          <p:cNvPr id="17" name="Text 13"/>
          <p:cNvSpPr/>
          <p:nvPr/>
        </p:nvSpPr>
        <p:spPr>
          <a:xfrm>
            <a:off x="411480" y="4754880"/>
            <a:ext cx="7772400" cy="914400"/>
          </a:xfrm>
          <a:prstGeom prst="rect">
            <a:avLst/>
          </a:prstGeom>
          <a:noFill/>
          <a:ln/>
        </p:spPr>
        <p:txBody>
          <a:bodyPr wrap="square" rtlCol="0" anchor="ctr"/>
          <a:lstStyle/>
          <a:p>
            <a:pPr indent="0" marL="0">
              <a:buNone/>
            </a:pPr>
            <a:r>
              <a:rPr lang="en-US" sz="1400" i="1" dirty="0">
                <a:solidFill>
                  <a:srgbClr val="BBBBBB"/>
                </a:solidFill>
                <a:latin typeface="Calibri" pitchFamily="34" charset="0"/>
                <a:ea typeface="Calibri" pitchFamily="34" charset="-122"/>
                <a:cs typeface="Calibri" pitchFamily="34" charset="-120"/>
              </a:rPr>
              <a:t>A 45-minute private session with your executive team to translate this board pack into a costed program for your workforce.</a:t>
            </a:r>
            <a:endParaRPr lang="en-US" sz="1400" dirty="0"/>
          </a:p>
        </p:txBody>
      </p:sp>
      <p:sp>
        <p:nvSpPr>
          <p:cNvPr id="18" name="Shape 14"/>
          <p:cNvSpPr/>
          <p:nvPr/>
        </p:nvSpPr>
        <p:spPr>
          <a:xfrm>
            <a:off x="411480" y="5760720"/>
            <a:ext cx="3840480" cy="548640"/>
          </a:xfrm>
          <a:prstGeom prst="rect">
            <a:avLst/>
          </a:prstGeom>
          <a:solidFill>
            <a:srgbClr val="B8923A"/>
          </a:solidFill>
          <a:ln w="12700">
            <a:solidFill>
              <a:srgbClr val="B8923A"/>
            </a:solidFill>
            <a:prstDash val="solid"/>
          </a:ln>
        </p:spPr>
      </p:sp>
      <p:sp>
        <p:nvSpPr>
          <p:cNvPr id="19" name="Text 15"/>
          <p:cNvSpPr/>
          <p:nvPr/>
        </p:nvSpPr>
        <p:spPr>
          <a:xfrm>
            <a:off x="411480" y="5760720"/>
            <a:ext cx="3840480" cy="548640"/>
          </a:xfrm>
          <a:prstGeom prst="rect">
            <a:avLst/>
          </a:prstGeom>
          <a:noFill/>
          <a:ln/>
        </p:spPr>
        <p:txBody>
          <a:bodyPr wrap="square" rtlCol="0" anchor="ctr"/>
          <a:lstStyle/>
          <a:p>
            <a:pPr algn="ctr" indent="0" marL="0">
              <a:buNone/>
            </a:pPr>
            <a:r>
              <a:rPr lang="en-US" sz="1100" b="1" spc="300" kern="0" dirty="0">
                <a:solidFill>
                  <a:srgbClr val="1A1410"/>
                </a:solidFill>
                <a:latin typeface="Calibri" pitchFamily="34" charset="0"/>
                <a:ea typeface="Calibri" pitchFamily="34" charset="-122"/>
                <a:cs typeface="Calibri" pitchFamily="34" charset="-120"/>
              </a:rPr>
              <a:t>BOOK A BRIEFING  →</a:t>
            </a:r>
            <a:endParaRPr lang="en-US" sz="1100" dirty="0"/>
          </a:p>
        </p:txBody>
      </p:sp>
      <p:sp>
        <p:nvSpPr>
          <p:cNvPr id="20" name="Text 16"/>
          <p:cNvSpPr/>
          <p:nvPr/>
        </p:nvSpPr>
        <p:spPr>
          <a:xfrm>
            <a:off x="411480" y="6355080"/>
            <a:ext cx="5486400" cy="274320"/>
          </a:xfrm>
          <a:prstGeom prst="rect">
            <a:avLst/>
          </a:prstGeom>
          <a:noFill/>
          <a:ln/>
        </p:spPr>
        <p:txBody>
          <a:bodyPr wrap="square" rtlCol="0" anchor="ctr"/>
          <a:lstStyle/>
          <a:p>
            <a:pPr indent="0" marL="0">
              <a:buNone/>
            </a:pPr>
            <a:r>
              <a:rPr lang="en-US" sz="1000" i="1" dirty="0">
                <a:solidFill>
                  <a:srgbClr val="D4B574"/>
                </a:solidFill>
                <a:latin typeface="Calibri" pitchFamily="34" charset="0"/>
                <a:ea typeface="Calibri" pitchFamily="34" charset="-122"/>
                <a:cs typeface="Calibri" pitchFamily="34" charset="-120"/>
              </a:rPr>
              <a:t>executive@skincheckchampions.com.au</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19 · SOURCES</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22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20 · SOURCES &amp; METHODOLOGY</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Cited Australian data, in one place.</a:t>
            </a:r>
            <a:endParaRPr lang="en-US" sz="3600" dirty="0"/>
          </a:p>
        </p:txBody>
      </p:sp>
      <p:sp>
        <p:nvSpPr>
          <p:cNvPr id="17" name="Shape 13"/>
          <p:cNvSpPr/>
          <p:nvPr/>
        </p:nvSpPr>
        <p:spPr>
          <a:xfrm>
            <a:off x="411480" y="3200400"/>
            <a:ext cx="11368735" cy="0"/>
          </a:xfrm>
          <a:prstGeom prst="line">
            <a:avLst/>
          </a:prstGeom>
          <a:noFill/>
          <a:ln w="5080">
            <a:solidFill>
              <a:srgbClr val="DDDDDD"/>
            </a:solidFill>
            <a:prstDash val="solid"/>
          </a:ln>
        </p:spPr>
      </p:sp>
      <p:sp>
        <p:nvSpPr>
          <p:cNvPr id="18" name="Text 14"/>
          <p:cNvSpPr/>
          <p:nvPr/>
        </p:nvSpPr>
        <p:spPr>
          <a:xfrm>
            <a:off x="457200" y="3273552"/>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Cancer Council Australia</a:t>
            </a:r>
            <a:endParaRPr lang="en-US" sz="1200" dirty="0"/>
          </a:p>
        </p:txBody>
      </p:sp>
      <p:sp>
        <p:nvSpPr>
          <p:cNvPr id="19" name="Text 15"/>
          <p:cNvSpPr/>
          <p:nvPr/>
        </p:nvSpPr>
        <p:spPr>
          <a:xfrm>
            <a:off x="5669280" y="3300984"/>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Skin cancer statistics and lifetime risk.</a:t>
            </a:r>
            <a:endParaRPr lang="en-US" sz="1000" dirty="0"/>
          </a:p>
        </p:txBody>
      </p:sp>
      <p:sp>
        <p:nvSpPr>
          <p:cNvPr id="20" name="Shape 16"/>
          <p:cNvSpPr/>
          <p:nvPr/>
        </p:nvSpPr>
        <p:spPr>
          <a:xfrm>
            <a:off x="411480" y="3584448"/>
            <a:ext cx="11368735" cy="0"/>
          </a:xfrm>
          <a:prstGeom prst="line">
            <a:avLst/>
          </a:prstGeom>
          <a:noFill/>
          <a:ln w="5080">
            <a:solidFill>
              <a:srgbClr val="DDDDDD"/>
            </a:solidFill>
            <a:prstDash val="solid"/>
          </a:ln>
        </p:spPr>
      </p:sp>
      <p:sp>
        <p:nvSpPr>
          <p:cNvPr id="21" name="Text 17"/>
          <p:cNvSpPr/>
          <p:nvPr/>
        </p:nvSpPr>
        <p:spPr>
          <a:xfrm>
            <a:off x="457200" y="3657600"/>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Australian Institute of Health and Welfare (AIHW)</a:t>
            </a:r>
            <a:endParaRPr lang="en-US" sz="1200" dirty="0"/>
          </a:p>
        </p:txBody>
      </p:sp>
      <p:sp>
        <p:nvSpPr>
          <p:cNvPr id="22" name="Text 18"/>
          <p:cNvSpPr/>
          <p:nvPr/>
        </p:nvSpPr>
        <p:spPr>
          <a:xfrm>
            <a:off x="5669280" y="3685032"/>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Cancer Data in Australia · melanoma incidence, mortality and survival by stage.</a:t>
            </a:r>
            <a:endParaRPr lang="en-US" sz="1000" dirty="0"/>
          </a:p>
        </p:txBody>
      </p:sp>
      <p:sp>
        <p:nvSpPr>
          <p:cNvPr id="23" name="Shape 19"/>
          <p:cNvSpPr/>
          <p:nvPr/>
        </p:nvSpPr>
        <p:spPr>
          <a:xfrm>
            <a:off x="411480" y="3968496"/>
            <a:ext cx="11368735" cy="0"/>
          </a:xfrm>
          <a:prstGeom prst="line">
            <a:avLst/>
          </a:prstGeom>
          <a:noFill/>
          <a:ln w="5080">
            <a:solidFill>
              <a:srgbClr val="DDDDDD"/>
            </a:solidFill>
            <a:prstDash val="solid"/>
          </a:ln>
        </p:spPr>
      </p:sp>
      <p:sp>
        <p:nvSpPr>
          <p:cNvPr id="24" name="Text 20"/>
          <p:cNvSpPr/>
          <p:nvPr/>
        </p:nvSpPr>
        <p:spPr>
          <a:xfrm>
            <a:off x="457200" y="4041648"/>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Safe Work Australia</a:t>
            </a:r>
            <a:endParaRPr lang="en-US" sz="1200" dirty="0"/>
          </a:p>
        </p:txBody>
      </p:sp>
      <p:sp>
        <p:nvSpPr>
          <p:cNvPr id="25" name="Text 21"/>
          <p:cNvSpPr/>
          <p:nvPr/>
        </p:nvSpPr>
        <p:spPr>
          <a:xfrm>
            <a:off x="5669280" y="4069080"/>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Occupational exposures in Australian workplaces · accepted workers' compensation claims.</a:t>
            </a:r>
            <a:endParaRPr lang="en-US" sz="1000" dirty="0"/>
          </a:p>
        </p:txBody>
      </p:sp>
      <p:sp>
        <p:nvSpPr>
          <p:cNvPr id="26" name="Shape 22"/>
          <p:cNvSpPr/>
          <p:nvPr/>
        </p:nvSpPr>
        <p:spPr>
          <a:xfrm>
            <a:off x="411480" y="4352544"/>
            <a:ext cx="11368735" cy="0"/>
          </a:xfrm>
          <a:prstGeom prst="line">
            <a:avLst/>
          </a:prstGeom>
          <a:noFill/>
          <a:ln w="5080">
            <a:solidFill>
              <a:srgbClr val="DDDDDD"/>
            </a:solidFill>
            <a:prstDash val="solid"/>
          </a:ln>
        </p:spPr>
      </p:sp>
      <p:sp>
        <p:nvSpPr>
          <p:cNvPr id="27" name="Text 23"/>
          <p:cNvSpPr/>
          <p:nvPr/>
        </p:nvSpPr>
        <p:spPr>
          <a:xfrm>
            <a:off x="457200" y="4425696"/>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Australian Institute of Company Directors (AICD)</a:t>
            </a:r>
            <a:endParaRPr lang="en-US" sz="1200" dirty="0"/>
          </a:p>
        </p:txBody>
      </p:sp>
      <p:sp>
        <p:nvSpPr>
          <p:cNvPr id="28" name="Text 24"/>
          <p:cNvSpPr/>
          <p:nvPr/>
        </p:nvSpPr>
        <p:spPr>
          <a:xfrm>
            <a:off x="5669280" y="4453128"/>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Director duty, governance principles and ESG disclosure guidance.</a:t>
            </a:r>
            <a:endParaRPr lang="en-US" sz="1000" dirty="0"/>
          </a:p>
        </p:txBody>
      </p:sp>
      <p:sp>
        <p:nvSpPr>
          <p:cNvPr id="29" name="Shape 25"/>
          <p:cNvSpPr/>
          <p:nvPr/>
        </p:nvSpPr>
        <p:spPr>
          <a:xfrm>
            <a:off x="411480" y="4736592"/>
            <a:ext cx="11368735" cy="0"/>
          </a:xfrm>
          <a:prstGeom prst="line">
            <a:avLst/>
          </a:prstGeom>
          <a:noFill/>
          <a:ln w="5080">
            <a:solidFill>
              <a:srgbClr val="DDDDDD"/>
            </a:solidFill>
            <a:prstDash val="solid"/>
          </a:ln>
        </p:spPr>
      </p:sp>
      <p:sp>
        <p:nvSpPr>
          <p:cNvPr id="30" name="Text 26"/>
          <p:cNvSpPr/>
          <p:nvPr/>
        </p:nvSpPr>
        <p:spPr>
          <a:xfrm>
            <a:off x="457200" y="4809744"/>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ASX Corporate Governance Council</a:t>
            </a:r>
            <a:endParaRPr lang="en-US" sz="1200" dirty="0"/>
          </a:p>
        </p:txBody>
      </p:sp>
      <p:sp>
        <p:nvSpPr>
          <p:cNvPr id="31" name="Text 27"/>
          <p:cNvSpPr/>
          <p:nvPr/>
        </p:nvSpPr>
        <p:spPr>
          <a:xfrm>
            <a:off x="5669280" y="4837176"/>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Corporate Governance Principles &amp; Recommendations (4th edition).</a:t>
            </a:r>
            <a:endParaRPr lang="en-US" sz="1000" dirty="0"/>
          </a:p>
        </p:txBody>
      </p:sp>
      <p:sp>
        <p:nvSpPr>
          <p:cNvPr id="32" name="Shape 28"/>
          <p:cNvSpPr/>
          <p:nvPr/>
        </p:nvSpPr>
        <p:spPr>
          <a:xfrm>
            <a:off x="411480" y="5120640"/>
            <a:ext cx="11368735" cy="0"/>
          </a:xfrm>
          <a:prstGeom prst="line">
            <a:avLst/>
          </a:prstGeom>
          <a:noFill/>
          <a:ln w="5080">
            <a:solidFill>
              <a:srgbClr val="DDDDDD"/>
            </a:solidFill>
            <a:prstDash val="solid"/>
          </a:ln>
        </p:spPr>
      </p:sp>
      <p:sp>
        <p:nvSpPr>
          <p:cNvPr id="33" name="Text 29"/>
          <p:cNvSpPr/>
          <p:nvPr/>
        </p:nvSpPr>
        <p:spPr>
          <a:xfrm>
            <a:off x="457200" y="5193792"/>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ISSB · IFRS S1 / S2</a:t>
            </a:r>
            <a:endParaRPr lang="en-US" sz="1200" dirty="0"/>
          </a:p>
        </p:txBody>
      </p:sp>
      <p:sp>
        <p:nvSpPr>
          <p:cNvPr id="34" name="Text 30"/>
          <p:cNvSpPr/>
          <p:nvPr/>
        </p:nvSpPr>
        <p:spPr>
          <a:xfrm>
            <a:off x="5669280" y="5221224"/>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Sustainability and climate-related disclosure standards.</a:t>
            </a:r>
            <a:endParaRPr lang="en-US" sz="1000" dirty="0"/>
          </a:p>
        </p:txBody>
      </p:sp>
      <p:sp>
        <p:nvSpPr>
          <p:cNvPr id="35" name="Shape 31"/>
          <p:cNvSpPr/>
          <p:nvPr/>
        </p:nvSpPr>
        <p:spPr>
          <a:xfrm>
            <a:off x="411480" y="5504688"/>
            <a:ext cx="11368735" cy="0"/>
          </a:xfrm>
          <a:prstGeom prst="line">
            <a:avLst/>
          </a:prstGeom>
          <a:noFill/>
          <a:ln w="5080">
            <a:solidFill>
              <a:srgbClr val="DDDDDD"/>
            </a:solidFill>
            <a:prstDash val="solid"/>
          </a:ln>
        </p:spPr>
      </p:sp>
      <p:sp>
        <p:nvSpPr>
          <p:cNvPr id="36" name="Text 32"/>
          <p:cNvSpPr/>
          <p:nvPr/>
        </p:nvSpPr>
        <p:spPr>
          <a:xfrm>
            <a:off x="457200" y="5577840"/>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GRI 403</a:t>
            </a:r>
            <a:endParaRPr lang="en-US" sz="1200" dirty="0"/>
          </a:p>
        </p:txBody>
      </p:sp>
      <p:sp>
        <p:nvSpPr>
          <p:cNvPr id="37" name="Text 33"/>
          <p:cNvSpPr/>
          <p:nvPr/>
        </p:nvSpPr>
        <p:spPr>
          <a:xfrm>
            <a:off x="5669280" y="5605272"/>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Occupational health and safety standard.</a:t>
            </a:r>
            <a:endParaRPr lang="en-US" sz="1000" dirty="0"/>
          </a:p>
        </p:txBody>
      </p:sp>
      <p:sp>
        <p:nvSpPr>
          <p:cNvPr id="38" name="Shape 34"/>
          <p:cNvSpPr/>
          <p:nvPr/>
        </p:nvSpPr>
        <p:spPr>
          <a:xfrm>
            <a:off x="411480" y="5888736"/>
            <a:ext cx="11368735" cy="0"/>
          </a:xfrm>
          <a:prstGeom prst="line">
            <a:avLst/>
          </a:prstGeom>
          <a:noFill/>
          <a:ln w="5080">
            <a:solidFill>
              <a:srgbClr val="DDDDDD"/>
            </a:solidFill>
            <a:prstDash val="solid"/>
          </a:ln>
        </p:spPr>
      </p:sp>
      <p:sp>
        <p:nvSpPr>
          <p:cNvPr id="39" name="Text 35"/>
          <p:cNvSpPr/>
          <p:nvPr/>
        </p:nvSpPr>
        <p:spPr>
          <a:xfrm>
            <a:off x="457200" y="5961888"/>
            <a:ext cx="5029200" cy="365760"/>
          </a:xfrm>
          <a:prstGeom prst="rect">
            <a:avLst/>
          </a:prstGeom>
          <a:noFill/>
          <a:ln/>
        </p:spPr>
        <p:txBody>
          <a:bodyPr wrap="square" rtlCol="0" anchor="ctr"/>
          <a:lstStyle/>
          <a:p>
            <a:pPr indent="0" marL="0">
              <a:buNone/>
            </a:pPr>
            <a:r>
              <a:rPr lang="en-US" sz="1200" b="1" dirty="0">
                <a:solidFill>
                  <a:srgbClr val="1A1410"/>
                </a:solidFill>
                <a:latin typeface="Georgia" pitchFamily="34" charset="0"/>
                <a:ea typeface="Georgia" pitchFamily="34" charset="-122"/>
                <a:cs typeface="Georgia" pitchFamily="34" charset="-120"/>
              </a:rPr>
              <a:t>Deloitte · AIG</a:t>
            </a:r>
            <a:endParaRPr lang="en-US" sz="1200" dirty="0"/>
          </a:p>
        </p:txBody>
      </p:sp>
      <p:sp>
        <p:nvSpPr>
          <p:cNvPr id="40" name="Text 36"/>
          <p:cNvSpPr/>
          <p:nvPr/>
        </p:nvSpPr>
        <p:spPr>
          <a:xfrm>
            <a:off x="5669280" y="5989320"/>
            <a:ext cx="6065215" cy="365760"/>
          </a:xfrm>
          <a:prstGeom prst="rect">
            <a:avLst/>
          </a:prstGeom>
          <a:noFill/>
          <a:ln/>
        </p:spPr>
        <p:txBody>
          <a:bodyPr wrap="square" rtlCol="0" anchor="ctr"/>
          <a:lstStyle/>
          <a:p>
            <a:pPr indent="0" marL="0">
              <a:buNone/>
            </a:pPr>
            <a:r>
              <a:rPr lang="en-US" sz="1000" dirty="0">
                <a:solidFill>
                  <a:srgbClr val="333333"/>
                </a:solidFill>
                <a:latin typeface="Calibri" pitchFamily="34" charset="0"/>
                <a:ea typeface="Calibri" pitchFamily="34" charset="-122"/>
                <a:cs typeface="Calibri" pitchFamily="34" charset="-120"/>
              </a:rPr>
              <a:t>Workforce Strategy benchmarks; engagement and retention indices.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01 · NATIONAL SCALE</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03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02 · NATIONAL SCALE</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Australia's skin cancer crisis, in numbers.</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We hold the world's highest melanoma incidence. The disease burden is now material for any employer of scale.</a:t>
            </a:r>
            <a:endParaRPr lang="en-US" sz="1300" dirty="0"/>
          </a:p>
        </p:txBody>
      </p:sp>
      <p:sp>
        <p:nvSpPr>
          <p:cNvPr id="18" name="Shape 14"/>
          <p:cNvSpPr/>
          <p:nvPr/>
        </p:nvSpPr>
        <p:spPr>
          <a:xfrm>
            <a:off x="380848" y="3383280"/>
            <a:ext cx="3657600" cy="2560320"/>
          </a:xfrm>
          <a:prstGeom prst="rect">
            <a:avLst/>
          </a:prstGeom>
          <a:solidFill>
            <a:srgbClr val="FFFFFF"/>
          </a:solidFill>
          <a:ln w="6350">
            <a:solidFill>
              <a:srgbClr val="DDDDDD"/>
            </a:solidFill>
            <a:prstDash val="solid"/>
          </a:ln>
        </p:spPr>
      </p:sp>
      <p:sp>
        <p:nvSpPr>
          <p:cNvPr id="19" name="Shape 15"/>
          <p:cNvSpPr/>
          <p:nvPr/>
        </p:nvSpPr>
        <p:spPr>
          <a:xfrm>
            <a:off x="380848" y="3383280"/>
            <a:ext cx="3657600" cy="54864"/>
          </a:xfrm>
          <a:prstGeom prst="rect">
            <a:avLst/>
          </a:prstGeom>
          <a:solidFill>
            <a:srgbClr val="B8923A"/>
          </a:solidFill>
          <a:ln w="12700">
            <a:solidFill>
              <a:srgbClr val="B8923A"/>
            </a:solidFill>
            <a:prstDash val="solid"/>
          </a:ln>
        </p:spPr>
      </p:sp>
      <p:sp>
        <p:nvSpPr>
          <p:cNvPr id="20" name="Text 16"/>
          <p:cNvSpPr/>
          <p:nvPr/>
        </p:nvSpPr>
        <p:spPr>
          <a:xfrm>
            <a:off x="563728" y="3657600"/>
            <a:ext cx="3291840" cy="1188720"/>
          </a:xfrm>
          <a:prstGeom prst="rect">
            <a:avLst/>
          </a:prstGeom>
          <a:noFill/>
          <a:ln/>
        </p:spPr>
        <p:txBody>
          <a:bodyPr wrap="square" rtlCol="0" anchor="ctr"/>
          <a:lstStyle/>
          <a:p>
            <a:pPr indent="0" marL="0">
              <a:buNone/>
            </a:pPr>
            <a:r>
              <a:rPr lang="en-US" sz="5400" dirty="0">
                <a:solidFill>
                  <a:srgbClr val="1A1410"/>
                </a:solidFill>
                <a:latin typeface="Georgia" pitchFamily="34" charset="0"/>
                <a:ea typeface="Georgia" pitchFamily="34" charset="-122"/>
                <a:cs typeface="Georgia" pitchFamily="34" charset="-120"/>
              </a:rPr>
              <a:t>2 in 3</a:t>
            </a:r>
            <a:endParaRPr lang="en-US" sz="5400" dirty="0"/>
          </a:p>
        </p:txBody>
      </p:sp>
      <p:sp>
        <p:nvSpPr>
          <p:cNvPr id="21" name="Text 17"/>
          <p:cNvSpPr/>
          <p:nvPr/>
        </p:nvSpPr>
        <p:spPr>
          <a:xfrm>
            <a:off x="563728" y="4846320"/>
            <a:ext cx="3291840" cy="457200"/>
          </a:xfrm>
          <a:prstGeom prst="rect">
            <a:avLst/>
          </a:prstGeom>
          <a:noFill/>
          <a:ln/>
        </p:spPr>
        <p:txBody>
          <a:bodyPr wrap="square" rtlCol="0" anchor="ctr"/>
          <a:lstStyle/>
          <a:p>
            <a:pPr indent="0" marL="0">
              <a:buNone/>
            </a:pPr>
            <a:r>
              <a:rPr lang="en-US" sz="900" b="1" spc="300" kern="0" dirty="0">
                <a:solidFill>
                  <a:srgbClr val="1A1410"/>
                </a:solidFill>
                <a:latin typeface="Calibri" pitchFamily="34" charset="0"/>
                <a:ea typeface="Calibri" pitchFamily="34" charset="-122"/>
                <a:cs typeface="Calibri" pitchFamily="34" charset="-120"/>
              </a:rPr>
              <a:t>AUSTRALIANS DIAGNOSED BY AGE 70</a:t>
            </a:r>
            <a:endParaRPr lang="en-US" sz="900" dirty="0"/>
          </a:p>
        </p:txBody>
      </p:sp>
      <p:sp>
        <p:nvSpPr>
          <p:cNvPr id="22" name="Shape 18"/>
          <p:cNvSpPr/>
          <p:nvPr/>
        </p:nvSpPr>
        <p:spPr>
          <a:xfrm>
            <a:off x="563728" y="5394960"/>
            <a:ext cx="365760" cy="0"/>
          </a:xfrm>
          <a:prstGeom prst="line">
            <a:avLst/>
          </a:prstGeom>
          <a:noFill/>
          <a:ln w="12700">
            <a:solidFill>
              <a:srgbClr val="B8923A"/>
            </a:solidFill>
            <a:prstDash val="solid"/>
          </a:ln>
        </p:spPr>
      </p:sp>
      <p:sp>
        <p:nvSpPr>
          <p:cNvPr id="23" name="Text 19"/>
          <p:cNvSpPr/>
          <p:nvPr/>
        </p:nvSpPr>
        <p:spPr>
          <a:xfrm>
            <a:off x="563728" y="5486400"/>
            <a:ext cx="3291840" cy="365760"/>
          </a:xfrm>
          <a:prstGeom prst="rect">
            <a:avLst/>
          </a:prstGeom>
          <a:noFill/>
          <a:ln/>
        </p:spPr>
        <p:txBody>
          <a:bodyPr wrap="square" rtlCol="0" anchor="ctr"/>
          <a:lstStyle/>
          <a:p>
            <a:pPr indent="0" marL="0">
              <a:buNone/>
            </a:pPr>
            <a:r>
              <a:rPr lang="en-US" sz="800" i="1" dirty="0">
                <a:solidFill>
                  <a:srgbClr val="6B5D4F"/>
                </a:solidFill>
                <a:latin typeface="Calibri" pitchFamily="34" charset="0"/>
                <a:ea typeface="Calibri" pitchFamily="34" charset="-122"/>
                <a:cs typeface="Calibri" pitchFamily="34" charset="-120"/>
              </a:rPr>
              <a:t>Source · Cancer Council Australia</a:t>
            </a:r>
            <a:endParaRPr lang="en-US" sz="800" dirty="0"/>
          </a:p>
        </p:txBody>
      </p:sp>
      <p:sp>
        <p:nvSpPr>
          <p:cNvPr id="24" name="Shape 20"/>
          <p:cNvSpPr/>
          <p:nvPr/>
        </p:nvSpPr>
        <p:spPr>
          <a:xfrm>
            <a:off x="4267048" y="3383280"/>
            <a:ext cx="3657600" cy="2560320"/>
          </a:xfrm>
          <a:prstGeom prst="rect">
            <a:avLst/>
          </a:prstGeom>
          <a:solidFill>
            <a:srgbClr val="FFFFFF"/>
          </a:solidFill>
          <a:ln w="6350">
            <a:solidFill>
              <a:srgbClr val="DDDDDD"/>
            </a:solidFill>
            <a:prstDash val="solid"/>
          </a:ln>
        </p:spPr>
      </p:sp>
      <p:sp>
        <p:nvSpPr>
          <p:cNvPr id="25" name="Shape 21"/>
          <p:cNvSpPr/>
          <p:nvPr/>
        </p:nvSpPr>
        <p:spPr>
          <a:xfrm>
            <a:off x="4267048" y="3383280"/>
            <a:ext cx="3657600" cy="54864"/>
          </a:xfrm>
          <a:prstGeom prst="rect">
            <a:avLst/>
          </a:prstGeom>
          <a:solidFill>
            <a:srgbClr val="B8923A"/>
          </a:solidFill>
          <a:ln w="12700">
            <a:solidFill>
              <a:srgbClr val="B8923A"/>
            </a:solidFill>
            <a:prstDash val="solid"/>
          </a:ln>
        </p:spPr>
      </p:sp>
      <p:sp>
        <p:nvSpPr>
          <p:cNvPr id="26" name="Text 22"/>
          <p:cNvSpPr/>
          <p:nvPr/>
        </p:nvSpPr>
        <p:spPr>
          <a:xfrm>
            <a:off x="4449928" y="3657600"/>
            <a:ext cx="3291840" cy="1188720"/>
          </a:xfrm>
          <a:prstGeom prst="rect">
            <a:avLst/>
          </a:prstGeom>
          <a:noFill/>
          <a:ln/>
        </p:spPr>
        <p:txBody>
          <a:bodyPr wrap="square" rtlCol="0" anchor="ctr"/>
          <a:lstStyle/>
          <a:p>
            <a:pPr indent="0" marL="0">
              <a:buNone/>
            </a:pPr>
            <a:r>
              <a:rPr lang="en-US" sz="5400" dirty="0">
                <a:solidFill>
                  <a:srgbClr val="1A1410"/>
                </a:solidFill>
                <a:latin typeface="Georgia" pitchFamily="34" charset="0"/>
                <a:ea typeface="Georgia" pitchFamily="34" charset="-122"/>
                <a:cs typeface="Georgia" pitchFamily="34" charset="-120"/>
              </a:rPr>
              <a:t>1,455</a:t>
            </a:r>
            <a:endParaRPr lang="en-US" sz="5400" dirty="0"/>
          </a:p>
        </p:txBody>
      </p:sp>
      <p:sp>
        <p:nvSpPr>
          <p:cNvPr id="27" name="Text 23"/>
          <p:cNvSpPr/>
          <p:nvPr/>
        </p:nvSpPr>
        <p:spPr>
          <a:xfrm>
            <a:off x="4449928" y="4846320"/>
            <a:ext cx="3291840" cy="457200"/>
          </a:xfrm>
          <a:prstGeom prst="rect">
            <a:avLst/>
          </a:prstGeom>
          <a:noFill/>
          <a:ln/>
        </p:spPr>
        <p:txBody>
          <a:bodyPr wrap="square" rtlCol="0" anchor="ctr"/>
          <a:lstStyle/>
          <a:p>
            <a:pPr indent="0" marL="0">
              <a:buNone/>
            </a:pPr>
            <a:r>
              <a:rPr lang="en-US" sz="900" b="1" spc="300" kern="0" dirty="0">
                <a:solidFill>
                  <a:srgbClr val="1A1410"/>
                </a:solidFill>
                <a:latin typeface="Calibri" pitchFamily="34" charset="0"/>
                <a:ea typeface="Calibri" pitchFamily="34" charset="-122"/>
                <a:cs typeface="Calibri" pitchFamily="34" charset="-120"/>
              </a:rPr>
              <a:t>MELANOMA DEATHS — 2023</a:t>
            </a:r>
            <a:endParaRPr lang="en-US" sz="900" dirty="0"/>
          </a:p>
        </p:txBody>
      </p:sp>
      <p:sp>
        <p:nvSpPr>
          <p:cNvPr id="28" name="Shape 24"/>
          <p:cNvSpPr/>
          <p:nvPr/>
        </p:nvSpPr>
        <p:spPr>
          <a:xfrm>
            <a:off x="4449928" y="5394960"/>
            <a:ext cx="365760" cy="0"/>
          </a:xfrm>
          <a:prstGeom prst="line">
            <a:avLst/>
          </a:prstGeom>
          <a:noFill/>
          <a:ln w="12700">
            <a:solidFill>
              <a:srgbClr val="B8923A"/>
            </a:solidFill>
            <a:prstDash val="solid"/>
          </a:ln>
        </p:spPr>
      </p:sp>
      <p:sp>
        <p:nvSpPr>
          <p:cNvPr id="29" name="Text 25"/>
          <p:cNvSpPr/>
          <p:nvPr/>
        </p:nvSpPr>
        <p:spPr>
          <a:xfrm>
            <a:off x="4449928" y="5486400"/>
            <a:ext cx="3291840" cy="365760"/>
          </a:xfrm>
          <a:prstGeom prst="rect">
            <a:avLst/>
          </a:prstGeom>
          <a:noFill/>
          <a:ln/>
        </p:spPr>
        <p:txBody>
          <a:bodyPr wrap="square" rtlCol="0" anchor="ctr"/>
          <a:lstStyle/>
          <a:p>
            <a:pPr indent="0" marL="0">
              <a:buNone/>
            </a:pPr>
            <a:r>
              <a:rPr lang="en-US" sz="800" i="1" dirty="0">
                <a:solidFill>
                  <a:srgbClr val="6B5D4F"/>
                </a:solidFill>
                <a:latin typeface="Calibri" pitchFamily="34" charset="0"/>
                <a:ea typeface="Calibri" pitchFamily="34" charset="-122"/>
                <a:cs typeface="Calibri" pitchFamily="34" charset="-120"/>
              </a:rPr>
              <a:t>Source · AIHW Cancer Data in Australia</a:t>
            </a:r>
            <a:endParaRPr lang="en-US" sz="800" dirty="0"/>
          </a:p>
        </p:txBody>
      </p:sp>
      <p:sp>
        <p:nvSpPr>
          <p:cNvPr id="30" name="Shape 26"/>
          <p:cNvSpPr/>
          <p:nvPr/>
        </p:nvSpPr>
        <p:spPr>
          <a:xfrm>
            <a:off x="8153248" y="3383280"/>
            <a:ext cx="3657600" cy="2560320"/>
          </a:xfrm>
          <a:prstGeom prst="rect">
            <a:avLst/>
          </a:prstGeom>
          <a:solidFill>
            <a:srgbClr val="FFFFFF"/>
          </a:solidFill>
          <a:ln w="6350">
            <a:solidFill>
              <a:srgbClr val="DDDDDD"/>
            </a:solidFill>
            <a:prstDash val="solid"/>
          </a:ln>
        </p:spPr>
      </p:sp>
      <p:sp>
        <p:nvSpPr>
          <p:cNvPr id="31" name="Shape 27"/>
          <p:cNvSpPr/>
          <p:nvPr/>
        </p:nvSpPr>
        <p:spPr>
          <a:xfrm>
            <a:off x="8153248" y="3383280"/>
            <a:ext cx="3657600" cy="54864"/>
          </a:xfrm>
          <a:prstGeom prst="rect">
            <a:avLst/>
          </a:prstGeom>
          <a:solidFill>
            <a:srgbClr val="B8923A"/>
          </a:solidFill>
          <a:ln w="12700">
            <a:solidFill>
              <a:srgbClr val="B8923A"/>
            </a:solidFill>
            <a:prstDash val="solid"/>
          </a:ln>
        </p:spPr>
      </p:sp>
      <p:sp>
        <p:nvSpPr>
          <p:cNvPr id="32" name="Text 28"/>
          <p:cNvSpPr/>
          <p:nvPr/>
        </p:nvSpPr>
        <p:spPr>
          <a:xfrm>
            <a:off x="8336128" y="3657600"/>
            <a:ext cx="3291840" cy="1188720"/>
          </a:xfrm>
          <a:prstGeom prst="rect">
            <a:avLst/>
          </a:prstGeom>
          <a:noFill/>
          <a:ln/>
        </p:spPr>
        <p:txBody>
          <a:bodyPr wrap="square" rtlCol="0" anchor="ctr"/>
          <a:lstStyle/>
          <a:p>
            <a:pPr indent="0" marL="0">
              <a:buNone/>
            </a:pPr>
            <a:r>
              <a:rPr lang="en-US" sz="5400" dirty="0">
                <a:solidFill>
                  <a:srgbClr val="1A1410"/>
                </a:solidFill>
                <a:latin typeface="Georgia" pitchFamily="34" charset="0"/>
                <a:ea typeface="Georgia" pitchFamily="34" charset="-122"/>
                <a:cs typeface="Georgia" pitchFamily="34" charset="-120"/>
              </a:rPr>
              <a:t>$1.72B</a:t>
            </a:r>
            <a:endParaRPr lang="en-US" sz="5400" dirty="0"/>
          </a:p>
        </p:txBody>
      </p:sp>
      <p:sp>
        <p:nvSpPr>
          <p:cNvPr id="33" name="Text 29"/>
          <p:cNvSpPr/>
          <p:nvPr/>
        </p:nvSpPr>
        <p:spPr>
          <a:xfrm>
            <a:off x="8336128" y="4846320"/>
            <a:ext cx="3291840" cy="457200"/>
          </a:xfrm>
          <a:prstGeom prst="rect">
            <a:avLst/>
          </a:prstGeom>
          <a:noFill/>
          <a:ln/>
        </p:spPr>
        <p:txBody>
          <a:bodyPr wrap="square" rtlCol="0" anchor="ctr"/>
          <a:lstStyle/>
          <a:p>
            <a:pPr indent="0" marL="0">
              <a:buNone/>
            </a:pPr>
            <a:r>
              <a:rPr lang="en-US" sz="900" b="1" spc="300" kern="0" dirty="0">
                <a:solidFill>
                  <a:srgbClr val="1A1410"/>
                </a:solidFill>
                <a:latin typeface="Calibri" pitchFamily="34" charset="0"/>
                <a:ea typeface="Calibri" pitchFamily="34" charset="-122"/>
                <a:cs typeface="Calibri" pitchFamily="34" charset="-120"/>
              </a:rPr>
              <a:t>ANNUAL HEALTH SYSTEM COST</a:t>
            </a:r>
            <a:endParaRPr lang="en-US" sz="900" dirty="0"/>
          </a:p>
        </p:txBody>
      </p:sp>
      <p:sp>
        <p:nvSpPr>
          <p:cNvPr id="34" name="Shape 30"/>
          <p:cNvSpPr/>
          <p:nvPr/>
        </p:nvSpPr>
        <p:spPr>
          <a:xfrm>
            <a:off x="8336128" y="5394960"/>
            <a:ext cx="365760" cy="0"/>
          </a:xfrm>
          <a:prstGeom prst="line">
            <a:avLst/>
          </a:prstGeom>
          <a:noFill/>
          <a:ln w="12700">
            <a:solidFill>
              <a:srgbClr val="B8923A"/>
            </a:solidFill>
            <a:prstDash val="solid"/>
          </a:ln>
        </p:spPr>
      </p:sp>
      <p:sp>
        <p:nvSpPr>
          <p:cNvPr id="35" name="Text 31"/>
          <p:cNvSpPr/>
          <p:nvPr/>
        </p:nvSpPr>
        <p:spPr>
          <a:xfrm>
            <a:off x="8336128" y="5486400"/>
            <a:ext cx="3291840" cy="365760"/>
          </a:xfrm>
          <a:prstGeom prst="rect">
            <a:avLst/>
          </a:prstGeom>
          <a:noFill/>
          <a:ln/>
        </p:spPr>
        <p:txBody>
          <a:bodyPr wrap="square" rtlCol="0" anchor="ctr"/>
          <a:lstStyle/>
          <a:p>
            <a:pPr indent="0" marL="0">
              <a:buNone/>
            </a:pPr>
            <a:r>
              <a:rPr lang="en-US" sz="800" i="1" dirty="0">
                <a:solidFill>
                  <a:srgbClr val="6B5D4F"/>
                </a:solidFill>
                <a:latin typeface="Calibri" pitchFamily="34" charset="0"/>
                <a:ea typeface="Calibri" pitchFamily="34" charset="-122"/>
                <a:cs typeface="Calibri" pitchFamily="34" charset="-120"/>
              </a:rPr>
              <a:t>Source · AIHW Health Expenditure</a:t>
            </a:r>
            <a:endParaRPr lang="en-US" sz="800" dirty="0"/>
          </a:p>
        </p:txBody>
      </p:sp>
      <p:sp>
        <p:nvSpPr>
          <p:cNvPr id="36" name="Text 32"/>
          <p:cNvSpPr/>
          <p:nvPr/>
        </p:nvSpPr>
        <p:spPr>
          <a:xfrm>
            <a:off x="411480" y="6080760"/>
            <a:ext cx="1828800" cy="228600"/>
          </a:xfrm>
          <a:prstGeom prst="rect">
            <a:avLst/>
          </a:prstGeom>
          <a:noFill/>
          <a:ln/>
        </p:spPr>
        <p:txBody>
          <a:bodyPr wrap="square" rtlCol="0" anchor="ctr"/>
          <a:lstStyle/>
          <a:p>
            <a:pPr indent="0" marL="0">
              <a:buNone/>
            </a:pPr>
            <a:r>
              <a:rPr lang="en-US" sz="800" b="1" spc="400" kern="0" dirty="0">
                <a:solidFill>
                  <a:srgbClr val="B8923A"/>
                </a:solidFill>
                <a:latin typeface="Calibri" pitchFamily="34" charset="0"/>
                <a:ea typeface="Calibri" pitchFamily="34" charset="-122"/>
                <a:cs typeface="Calibri" pitchFamily="34" charset="-120"/>
              </a:rPr>
              <a:t>BOARD TAKEAWAY</a:t>
            </a:r>
            <a:endParaRPr lang="en-US" sz="800" dirty="0"/>
          </a:p>
        </p:txBody>
      </p:sp>
      <p:sp>
        <p:nvSpPr>
          <p:cNvPr id="37" name="Text 33"/>
          <p:cNvSpPr/>
          <p:nvPr/>
        </p:nvSpPr>
        <p:spPr>
          <a:xfrm>
            <a:off x="2286000" y="6035040"/>
            <a:ext cx="9448495" cy="320040"/>
          </a:xfrm>
          <a:prstGeom prst="rect">
            <a:avLst/>
          </a:prstGeom>
          <a:noFill/>
          <a:ln/>
        </p:spPr>
        <p:txBody>
          <a:bodyPr wrap="square" rtlCol="0" anchor="ctr"/>
          <a:lstStyle/>
          <a:p>
            <a:pPr indent="0" marL="0">
              <a:buNone/>
            </a:pPr>
            <a:r>
              <a:rPr lang="en-US" sz="1000" i="1" dirty="0">
                <a:solidFill>
                  <a:srgbClr val="1A1410"/>
                </a:solidFill>
                <a:latin typeface="Calibri" pitchFamily="34" charset="0"/>
                <a:ea typeface="Calibri" pitchFamily="34" charset="-122"/>
                <a:cs typeface="Calibri" pitchFamily="34" charset="-120"/>
              </a:rPr>
              <a:t>Assume a non-trivial share of your workforce is, or will be, personally affected. Treat skin health as a mainstream workforce health issue — not an edge case.</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02 · OUTDOOR WORKER RISK</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04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03 · OCCUPATIONAL RISK</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Outdoor workers absorb 5–10× the UV dose of indoor peers.</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Construction, transport, agriculture, mining, utilities and emergency services concentrate UV risk in defined cohorts.</a:t>
            </a:r>
            <a:endParaRPr lang="en-US" sz="1300" dirty="0"/>
          </a:p>
        </p:txBody>
      </p:sp>
      <p:sp>
        <p:nvSpPr>
          <p:cNvPr id="18" name="Shape 14"/>
          <p:cNvSpPr/>
          <p:nvPr/>
        </p:nvSpPr>
        <p:spPr>
          <a:xfrm>
            <a:off x="411480" y="3200400"/>
            <a:ext cx="4114800" cy="2743200"/>
          </a:xfrm>
          <a:prstGeom prst="rect">
            <a:avLst/>
          </a:prstGeom>
          <a:solidFill>
            <a:srgbClr val="1A1410"/>
          </a:solidFill>
          <a:ln/>
        </p:spPr>
      </p:sp>
      <p:sp>
        <p:nvSpPr>
          <p:cNvPr id="19" name="Shape 15"/>
          <p:cNvSpPr/>
          <p:nvPr/>
        </p:nvSpPr>
        <p:spPr>
          <a:xfrm>
            <a:off x="411480" y="3200400"/>
            <a:ext cx="73152" cy="2743200"/>
          </a:xfrm>
          <a:prstGeom prst="rect">
            <a:avLst/>
          </a:prstGeom>
          <a:solidFill>
            <a:srgbClr val="B8923A"/>
          </a:solidFill>
          <a:ln w="12700">
            <a:solidFill>
              <a:srgbClr val="B8923A"/>
            </a:solidFill>
            <a:prstDash val="solid"/>
          </a:ln>
        </p:spPr>
      </p:sp>
      <p:sp>
        <p:nvSpPr>
          <p:cNvPr id="20" name="Text 16"/>
          <p:cNvSpPr/>
          <p:nvPr/>
        </p:nvSpPr>
        <p:spPr>
          <a:xfrm>
            <a:off x="640080" y="3383280"/>
            <a:ext cx="3840480" cy="1371600"/>
          </a:xfrm>
          <a:prstGeom prst="rect">
            <a:avLst/>
          </a:prstGeom>
          <a:noFill/>
          <a:ln/>
        </p:spPr>
        <p:txBody>
          <a:bodyPr wrap="square" rtlCol="0" anchor="ctr"/>
          <a:lstStyle/>
          <a:p>
            <a:pPr indent="0" marL="0">
              <a:buNone/>
            </a:pPr>
            <a:r>
              <a:rPr lang="en-US" sz="8000" dirty="0">
                <a:solidFill>
                  <a:srgbClr val="B8923A"/>
                </a:solidFill>
                <a:latin typeface="Georgia" pitchFamily="34" charset="0"/>
                <a:ea typeface="Georgia" pitchFamily="34" charset="-122"/>
                <a:cs typeface="Georgia" pitchFamily="34" charset="-120"/>
              </a:rPr>
              <a:t>22%</a:t>
            </a:r>
            <a:endParaRPr lang="en-US" sz="8000" dirty="0"/>
          </a:p>
        </p:txBody>
      </p:sp>
      <p:sp>
        <p:nvSpPr>
          <p:cNvPr id="21" name="Text 17"/>
          <p:cNvSpPr/>
          <p:nvPr/>
        </p:nvSpPr>
        <p:spPr>
          <a:xfrm>
            <a:off x="640080" y="4754880"/>
            <a:ext cx="3840480" cy="640080"/>
          </a:xfrm>
          <a:prstGeom prst="rect">
            <a:avLst/>
          </a:prstGeom>
          <a:noFill/>
          <a:ln/>
        </p:spPr>
        <p:txBody>
          <a:bodyPr wrap="square" rtlCol="0" anchor="ctr"/>
          <a:lstStyle/>
          <a:p>
            <a:pPr indent="0" marL="0">
              <a:buNone/>
            </a:pPr>
            <a:r>
              <a:rPr lang="en-US" sz="1000" b="1" spc="300" kern="0" dirty="0">
                <a:solidFill>
                  <a:srgbClr val="F5F1E8"/>
                </a:solidFill>
                <a:latin typeface="Calibri" pitchFamily="34" charset="0"/>
                <a:ea typeface="Calibri" pitchFamily="34" charset="-122"/>
                <a:cs typeface="Calibri" pitchFamily="34" charset="-120"/>
              </a:rPr>
              <a:t>OF THE AUSTRALIAN WORKFORCE IS OCCUPATIONALLY UV-EXPOSED</a:t>
            </a:r>
            <a:endParaRPr lang="en-US" sz="1000" dirty="0"/>
          </a:p>
        </p:txBody>
      </p:sp>
      <p:sp>
        <p:nvSpPr>
          <p:cNvPr id="22" name="Text 18"/>
          <p:cNvSpPr/>
          <p:nvPr/>
        </p:nvSpPr>
        <p:spPr>
          <a:xfrm>
            <a:off x="640080" y="5532120"/>
            <a:ext cx="3840480" cy="274320"/>
          </a:xfrm>
          <a:prstGeom prst="rect">
            <a:avLst/>
          </a:prstGeom>
          <a:noFill/>
          <a:ln/>
        </p:spPr>
        <p:txBody>
          <a:bodyPr wrap="square" rtlCol="0" anchor="ctr"/>
          <a:lstStyle/>
          <a:p>
            <a:pPr indent="0" marL="0">
              <a:buNone/>
            </a:pPr>
            <a:r>
              <a:rPr lang="en-US" sz="800" i="1" dirty="0">
                <a:solidFill>
                  <a:srgbClr val="999999"/>
                </a:solidFill>
                <a:latin typeface="Calibri" pitchFamily="34" charset="0"/>
                <a:ea typeface="Calibri" pitchFamily="34" charset="-122"/>
                <a:cs typeface="Calibri" pitchFamily="34" charset="-120"/>
              </a:rPr>
              <a:t>Source · Safe Work Australia, Occupational exposures in Australian workplaces</a:t>
            </a:r>
            <a:endParaRPr lang="en-US" sz="800" dirty="0"/>
          </a:p>
        </p:txBody>
      </p:sp>
      <p:sp>
        <p:nvSpPr>
          <p:cNvPr id="23" name="Text 19"/>
          <p:cNvSpPr/>
          <p:nvPr/>
        </p:nvSpPr>
        <p:spPr>
          <a:xfrm>
            <a:off x="4846320" y="3200400"/>
            <a:ext cx="6858000" cy="27432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SECTORS WITH ELEVATED EXPOSURE</a:t>
            </a:r>
            <a:endParaRPr lang="en-US" sz="900" dirty="0"/>
          </a:p>
        </p:txBody>
      </p:sp>
      <p:sp>
        <p:nvSpPr>
          <p:cNvPr id="24" name="Shape 20"/>
          <p:cNvSpPr/>
          <p:nvPr/>
        </p:nvSpPr>
        <p:spPr>
          <a:xfrm>
            <a:off x="4846320" y="3611880"/>
            <a:ext cx="6903720" cy="0"/>
          </a:xfrm>
          <a:prstGeom prst="line">
            <a:avLst/>
          </a:prstGeom>
          <a:noFill/>
          <a:ln w="6350">
            <a:solidFill>
              <a:srgbClr val="CCCCCC"/>
            </a:solidFill>
            <a:prstDash val="solid"/>
          </a:ln>
        </p:spPr>
      </p:sp>
      <p:sp>
        <p:nvSpPr>
          <p:cNvPr id="25" name="Text 21"/>
          <p:cNvSpPr/>
          <p:nvPr/>
        </p:nvSpPr>
        <p:spPr>
          <a:xfrm>
            <a:off x="4846320" y="3685032"/>
            <a:ext cx="3108960" cy="365760"/>
          </a:xfrm>
          <a:prstGeom prst="rect">
            <a:avLst/>
          </a:prstGeom>
          <a:noFill/>
          <a:ln/>
        </p:spPr>
        <p:txBody>
          <a:bodyPr wrap="square" rtlCol="0" anchor="ctr"/>
          <a:lstStyle/>
          <a:p>
            <a:pPr indent="0" marL="0">
              <a:buNone/>
            </a:pPr>
            <a:r>
              <a:rPr lang="en-US" sz="1300" b="1" dirty="0">
                <a:solidFill>
                  <a:srgbClr val="1A1410"/>
                </a:solidFill>
                <a:latin typeface="Georgia" pitchFamily="34" charset="0"/>
                <a:ea typeface="Georgia" pitchFamily="34" charset="-122"/>
                <a:cs typeface="Georgia" pitchFamily="34" charset="-120"/>
              </a:rPr>
              <a:t>Construction</a:t>
            </a:r>
            <a:endParaRPr lang="en-US" sz="1300" dirty="0"/>
          </a:p>
        </p:txBody>
      </p:sp>
      <p:sp>
        <p:nvSpPr>
          <p:cNvPr id="26" name="Text 22"/>
          <p:cNvSpPr/>
          <p:nvPr/>
        </p:nvSpPr>
        <p:spPr>
          <a:xfrm>
            <a:off x="8046720" y="3721608"/>
            <a:ext cx="3749040" cy="320040"/>
          </a:xfrm>
          <a:prstGeom prst="rect">
            <a:avLst/>
          </a:prstGeom>
          <a:noFill/>
          <a:ln/>
        </p:spPr>
        <p:txBody>
          <a:bodyPr wrap="square" rtlCol="0" anchor="ctr"/>
          <a:lstStyle/>
          <a:p>
            <a:pPr indent="0" marL="0">
              <a:buNone/>
            </a:pPr>
            <a:r>
              <a:rPr lang="en-US" sz="1000" dirty="0">
                <a:solidFill>
                  <a:srgbClr val="6B5D4F"/>
                </a:solidFill>
                <a:latin typeface="Calibri" pitchFamily="34" charset="0"/>
                <a:ea typeface="Calibri" pitchFamily="34" charset="-122"/>
                <a:cs typeface="Calibri" pitchFamily="34" charset="-120"/>
              </a:rPr>
              <a:t>~340k workers · outdoor majority of shift</a:t>
            </a:r>
            <a:endParaRPr lang="en-US" sz="1000" dirty="0"/>
          </a:p>
        </p:txBody>
      </p:sp>
      <p:sp>
        <p:nvSpPr>
          <p:cNvPr id="27" name="Shape 23"/>
          <p:cNvSpPr/>
          <p:nvPr/>
        </p:nvSpPr>
        <p:spPr>
          <a:xfrm>
            <a:off x="4846320" y="4069080"/>
            <a:ext cx="6903720" cy="0"/>
          </a:xfrm>
          <a:prstGeom prst="line">
            <a:avLst/>
          </a:prstGeom>
          <a:noFill/>
          <a:ln w="6350">
            <a:solidFill>
              <a:srgbClr val="CCCCCC"/>
            </a:solidFill>
            <a:prstDash val="solid"/>
          </a:ln>
        </p:spPr>
      </p:sp>
      <p:sp>
        <p:nvSpPr>
          <p:cNvPr id="28" name="Text 24"/>
          <p:cNvSpPr/>
          <p:nvPr/>
        </p:nvSpPr>
        <p:spPr>
          <a:xfrm>
            <a:off x="4846320" y="4142232"/>
            <a:ext cx="3108960" cy="365760"/>
          </a:xfrm>
          <a:prstGeom prst="rect">
            <a:avLst/>
          </a:prstGeom>
          <a:noFill/>
          <a:ln/>
        </p:spPr>
        <p:txBody>
          <a:bodyPr wrap="square" rtlCol="0" anchor="ctr"/>
          <a:lstStyle/>
          <a:p>
            <a:pPr indent="0" marL="0">
              <a:buNone/>
            </a:pPr>
            <a:r>
              <a:rPr lang="en-US" sz="1300" b="1" dirty="0">
                <a:solidFill>
                  <a:srgbClr val="1A1410"/>
                </a:solidFill>
                <a:latin typeface="Georgia" pitchFamily="34" charset="0"/>
                <a:ea typeface="Georgia" pitchFamily="34" charset="-122"/>
                <a:cs typeface="Georgia" pitchFamily="34" charset="-120"/>
              </a:rPr>
              <a:t>Agriculture &amp; forestry</a:t>
            </a:r>
            <a:endParaRPr lang="en-US" sz="1300" dirty="0"/>
          </a:p>
        </p:txBody>
      </p:sp>
      <p:sp>
        <p:nvSpPr>
          <p:cNvPr id="29" name="Text 25"/>
          <p:cNvSpPr/>
          <p:nvPr/>
        </p:nvSpPr>
        <p:spPr>
          <a:xfrm>
            <a:off x="8046720" y="4178808"/>
            <a:ext cx="3749040" cy="320040"/>
          </a:xfrm>
          <a:prstGeom prst="rect">
            <a:avLst/>
          </a:prstGeom>
          <a:noFill/>
          <a:ln/>
        </p:spPr>
        <p:txBody>
          <a:bodyPr wrap="square" rtlCol="0" anchor="ctr"/>
          <a:lstStyle/>
          <a:p>
            <a:pPr indent="0" marL="0">
              <a:buNone/>
            </a:pPr>
            <a:r>
              <a:rPr lang="en-US" sz="1000" dirty="0">
                <a:solidFill>
                  <a:srgbClr val="6B5D4F"/>
                </a:solidFill>
                <a:latin typeface="Calibri" pitchFamily="34" charset="0"/>
                <a:ea typeface="Calibri" pitchFamily="34" charset="-122"/>
                <a:cs typeface="Calibri" pitchFamily="34" charset="-120"/>
              </a:rPr>
              <a:t>~280k workers · full-shift exposure</a:t>
            </a:r>
            <a:endParaRPr lang="en-US" sz="1000" dirty="0"/>
          </a:p>
        </p:txBody>
      </p:sp>
      <p:sp>
        <p:nvSpPr>
          <p:cNvPr id="30" name="Shape 26"/>
          <p:cNvSpPr/>
          <p:nvPr/>
        </p:nvSpPr>
        <p:spPr>
          <a:xfrm>
            <a:off x="4846320" y="4526280"/>
            <a:ext cx="6903720" cy="0"/>
          </a:xfrm>
          <a:prstGeom prst="line">
            <a:avLst/>
          </a:prstGeom>
          <a:noFill/>
          <a:ln w="6350">
            <a:solidFill>
              <a:srgbClr val="CCCCCC"/>
            </a:solidFill>
            <a:prstDash val="solid"/>
          </a:ln>
        </p:spPr>
      </p:sp>
      <p:sp>
        <p:nvSpPr>
          <p:cNvPr id="31" name="Text 27"/>
          <p:cNvSpPr/>
          <p:nvPr/>
        </p:nvSpPr>
        <p:spPr>
          <a:xfrm>
            <a:off x="4846320" y="4599432"/>
            <a:ext cx="3108960" cy="365760"/>
          </a:xfrm>
          <a:prstGeom prst="rect">
            <a:avLst/>
          </a:prstGeom>
          <a:noFill/>
          <a:ln/>
        </p:spPr>
        <p:txBody>
          <a:bodyPr wrap="square" rtlCol="0" anchor="ctr"/>
          <a:lstStyle/>
          <a:p>
            <a:pPr indent="0" marL="0">
              <a:buNone/>
            </a:pPr>
            <a:r>
              <a:rPr lang="en-US" sz="1300" b="1" dirty="0">
                <a:solidFill>
                  <a:srgbClr val="1A1410"/>
                </a:solidFill>
                <a:latin typeface="Georgia" pitchFamily="34" charset="0"/>
                <a:ea typeface="Georgia" pitchFamily="34" charset="-122"/>
                <a:cs typeface="Georgia" pitchFamily="34" charset="-120"/>
              </a:rPr>
              <a:t>Transport &amp; logistics</a:t>
            </a:r>
            <a:endParaRPr lang="en-US" sz="1300" dirty="0"/>
          </a:p>
        </p:txBody>
      </p:sp>
      <p:sp>
        <p:nvSpPr>
          <p:cNvPr id="32" name="Text 28"/>
          <p:cNvSpPr/>
          <p:nvPr/>
        </p:nvSpPr>
        <p:spPr>
          <a:xfrm>
            <a:off x="8046720" y="4636008"/>
            <a:ext cx="3749040" cy="320040"/>
          </a:xfrm>
          <a:prstGeom prst="rect">
            <a:avLst/>
          </a:prstGeom>
          <a:noFill/>
          <a:ln/>
        </p:spPr>
        <p:txBody>
          <a:bodyPr wrap="square" rtlCol="0" anchor="ctr"/>
          <a:lstStyle/>
          <a:p>
            <a:pPr indent="0" marL="0">
              <a:buNone/>
            </a:pPr>
            <a:r>
              <a:rPr lang="en-US" sz="1000" dirty="0">
                <a:solidFill>
                  <a:srgbClr val="6B5D4F"/>
                </a:solidFill>
                <a:latin typeface="Calibri" pitchFamily="34" charset="0"/>
                <a:ea typeface="Calibri" pitchFamily="34" charset="-122"/>
                <a:cs typeface="Calibri" pitchFamily="34" charset="-120"/>
              </a:rPr>
              <a:t>~190k workers · loading docks, delivery</a:t>
            </a:r>
            <a:endParaRPr lang="en-US" sz="1000" dirty="0"/>
          </a:p>
        </p:txBody>
      </p:sp>
      <p:sp>
        <p:nvSpPr>
          <p:cNvPr id="33" name="Shape 29"/>
          <p:cNvSpPr/>
          <p:nvPr/>
        </p:nvSpPr>
        <p:spPr>
          <a:xfrm>
            <a:off x="4846320" y="4983480"/>
            <a:ext cx="6903720" cy="0"/>
          </a:xfrm>
          <a:prstGeom prst="line">
            <a:avLst/>
          </a:prstGeom>
          <a:noFill/>
          <a:ln w="6350">
            <a:solidFill>
              <a:srgbClr val="CCCCCC"/>
            </a:solidFill>
            <a:prstDash val="solid"/>
          </a:ln>
        </p:spPr>
      </p:sp>
      <p:sp>
        <p:nvSpPr>
          <p:cNvPr id="34" name="Text 30"/>
          <p:cNvSpPr/>
          <p:nvPr/>
        </p:nvSpPr>
        <p:spPr>
          <a:xfrm>
            <a:off x="4846320" y="5056632"/>
            <a:ext cx="3108960" cy="365760"/>
          </a:xfrm>
          <a:prstGeom prst="rect">
            <a:avLst/>
          </a:prstGeom>
          <a:noFill/>
          <a:ln/>
        </p:spPr>
        <p:txBody>
          <a:bodyPr wrap="square" rtlCol="0" anchor="ctr"/>
          <a:lstStyle/>
          <a:p>
            <a:pPr indent="0" marL="0">
              <a:buNone/>
            </a:pPr>
            <a:r>
              <a:rPr lang="en-US" sz="1300" b="1" dirty="0">
                <a:solidFill>
                  <a:srgbClr val="1A1410"/>
                </a:solidFill>
                <a:latin typeface="Georgia" pitchFamily="34" charset="0"/>
                <a:ea typeface="Georgia" pitchFamily="34" charset="-122"/>
                <a:cs typeface="Georgia" pitchFamily="34" charset="-120"/>
              </a:rPr>
              <a:t>Utilities &amp; telco field crews</a:t>
            </a:r>
            <a:endParaRPr lang="en-US" sz="1300" dirty="0"/>
          </a:p>
        </p:txBody>
      </p:sp>
      <p:sp>
        <p:nvSpPr>
          <p:cNvPr id="35" name="Text 31"/>
          <p:cNvSpPr/>
          <p:nvPr/>
        </p:nvSpPr>
        <p:spPr>
          <a:xfrm>
            <a:off x="8046720" y="5093208"/>
            <a:ext cx="3749040" cy="320040"/>
          </a:xfrm>
          <a:prstGeom prst="rect">
            <a:avLst/>
          </a:prstGeom>
          <a:noFill/>
          <a:ln/>
        </p:spPr>
        <p:txBody>
          <a:bodyPr wrap="square" rtlCol="0" anchor="ctr"/>
          <a:lstStyle/>
          <a:p>
            <a:pPr indent="0" marL="0">
              <a:buNone/>
            </a:pPr>
            <a:r>
              <a:rPr lang="en-US" sz="1000" dirty="0">
                <a:solidFill>
                  <a:srgbClr val="6B5D4F"/>
                </a:solidFill>
                <a:latin typeface="Calibri" pitchFamily="34" charset="0"/>
                <a:ea typeface="Calibri" pitchFamily="34" charset="-122"/>
                <a:cs typeface="Calibri" pitchFamily="34" charset="-120"/>
              </a:rPr>
              <a:t>~95k workers · year-round outdoor</a:t>
            </a:r>
            <a:endParaRPr lang="en-US" sz="1000" dirty="0"/>
          </a:p>
        </p:txBody>
      </p:sp>
      <p:sp>
        <p:nvSpPr>
          <p:cNvPr id="36" name="Shape 32"/>
          <p:cNvSpPr/>
          <p:nvPr/>
        </p:nvSpPr>
        <p:spPr>
          <a:xfrm>
            <a:off x="4846320" y="5440680"/>
            <a:ext cx="6903720" cy="0"/>
          </a:xfrm>
          <a:prstGeom prst="line">
            <a:avLst/>
          </a:prstGeom>
          <a:noFill/>
          <a:ln w="6350">
            <a:solidFill>
              <a:srgbClr val="CCCCCC"/>
            </a:solidFill>
            <a:prstDash val="solid"/>
          </a:ln>
        </p:spPr>
      </p:sp>
      <p:sp>
        <p:nvSpPr>
          <p:cNvPr id="37" name="Text 33"/>
          <p:cNvSpPr/>
          <p:nvPr/>
        </p:nvSpPr>
        <p:spPr>
          <a:xfrm>
            <a:off x="4846320" y="5513832"/>
            <a:ext cx="3108960" cy="365760"/>
          </a:xfrm>
          <a:prstGeom prst="rect">
            <a:avLst/>
          </a:prstGeom>
          <a:noFill/>
          <a:ln/>
        </p:spPr>
        <p:txBody>
          <a:bodyPr wrap="square" rtlCol="0" anchor="ctr"/>
          <a:lstStyle/>
          <a:p>
            <a:pPr indent="0" marL="0">
              <a:buNone/>
            </a:pPr>
            <a:r>
              <a:rPr lang="en-US" sz="1300" b="1" dirty="0">
                <a:solidFill>
                  <a:srgbClr val="1A1410"/>
                </a:solidFill>
                <a:latin typeface="Georgia" pitchFamily="34" charset="0"/>
                <a:ea typeface="Georgia" pitchFamily="34" charset="-122"/>
                <a:cs typeface="Georgia" pitchFamily="34" charset="-120"/>
              </a:rPr>
              <a:t>Emergency services</a:t>
            </a:r>
            <a:endParaRPr lang="en-US" sz="1300" dirty="0"/>
          </a:p>
        </p:txBody>
      </p:sp>
      <p:sp>
        <p:nvSpPr>
          <p:cNvPr id="38" name="Text 34"/>
          <p:cNvSpPr/>
          <p:nvPr/>
        </p:nvSpPr>
        <p:spPr>
          <a:xfrm>
            <a:off x="8046720" y="5550408"/>
            <a:ext cx="3749040" cy="320040"/>
          </a:xfrm>
          <a:prstGeom prst="rect">
            <a:avLst/>
          </a:prstGeom>
          <a:noFill/>
          <a:ln/>
        </p:spPr>
        <p:txBody>
          <a:bodyPr wrap="square" rtlCol="0" anchor="ctr"/>
          <a:lstStyle/>
          <a:p>
            <a:pPr indent="0" marL="0">
              <a:buNone/>
            </a:pPr>
            <a:r>
              <a:rPr lang="en-US" sz="1000" dirty="0">
                <a:solidFill>
                  <a:srgbClr val="6B5D4F"/>
                </a:solidFill>
                <a:latin typeface="Calibri" pitchFamily="34" charset="0"/>
                <a:ea typeface="Calibri" pitchFamily="34" charset="-122"/>
                <a:cs typeface="Calibri" pitchFamily="34" charset="-120"/>
              </a:rPr>
              <a:t>~60k workers · high-UV deployments</a:t>
            </a:r>
            <a:endParaRPr lang="en-US" sz="1000" dirty="0"/>
          </a:p>
        </p:txBody>
      </p:sp>
      <p:sp>
        <p:nvSpPr>
          <p:cNvPr id="39" name="Shape 35"/>
          <p:cNvSpPr/>
          <p:nvPr/>
        </p:nvSpPr>
        <p:spPr>
          <a:xfrm>
            <a:off x="4846320" y="5897880"/>
            <a:ext cx="6903720" cy="0"/>
          </a:xfrm>
          <a:prstGeom prst="line">
            <a:avLst/>
          </a:prstGeom>
          <a:noFill/>
          <a:ln w="6350">
            <a:solidFill>
              <a:srgbClr val="CCCCCC"/>
            </a:solidFill>
            <a:prstDash val="soli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03 · COST OF DELAY</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05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04 · COST OF DELAYED DETECTION</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Stage matters more than almost any other variable.</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5-year melanoma survival collapses from near-certainty to roughly a quarter, late.</a:t>
            </a:r>
            <a:endParaRPr lang="en-US" sz="1300" dirty="0"/>
          </a:p>
        </p:txBody>
      </p:sp>
      <p:sp>
        <p:nvSpPr>
          <p:cNvPr id="18" name="Text 14"/>
          <p:cNvSpPr/>
          <p:nvPr/>
        </p:nvSpPr>
        <p:spPr>
          <a:xfrm>
            <a:off x="411480" y="3611880"/>
            <a:ext cx="1280160" cy="411480"/>
          </a:xfrm>
          <a:prstGeom prst="rect">
            <a:avLst/>
          </a:prstGeom>
          <a:noFill/>
          <a:ln/>
        </p:spPr>
        <p:txBody>
          <a:bodyPr wrap="square" rtlCol="0" anchor="ctr"/>
          <a:lstStyle/>
          <a:p>
            <a:pPr indent="0" marL="0">
              <a:buNone/>
            </a:pPr>
            <a:r>
              <a:rPr lang="en-US" sz="1000" b="1" spc="200" kern="0" dirty="0">
                <a:solidFill>
                  <a:srgbClr val="1A1410"/>
                </a:solidFill>
                <a:latin typeface="Calibri" pitchFamily="34" charset="0"/>
                <a:ea typeface="Calibri" pitchFamily="34" charset="-122"/>
                <a:cs typeface="Calibri" pitchFamily="34" charset="-120"/>
              </a:rPr>
              <a:t>STAGE I</a:t>
            </a:r>
            <a:endParaRPr lang="en-US" sz="1000" dirty="0"/>
          </a:p>
        </p:txBody>
      </p:sp>
      <p:sp>
        <p:nvSpPr>
          <p:cNvPr id="19" name="Shape 15"/>
          <p:cNvSpPr/>
          <p:nvPr/>
        </p:nvSpPr>
        <p:spPr>
          <a:xfrm>
            <a:off x="1737360" y="3657600"/>
            <a:ext cx="7315200" cy="320040"/>
          </a:xfrm>
          <a:prstGeom prst="rect">
            <a:avLst/>
          </a:prstGeom>
          <a:solidFill>
            <a:srgbClr val="E5DCC8"/>
          </a:solidFill>
          <a:ln w="12700">
            <a:solidFill>
              <a:srgbClr val="E5DCC8"/>
            </a:solidFill>
            <a:prstDash val="solid"/>
          </a:ln>
        </p:spPr>
      </p:sp>
      <p:sp>
        <p:nvSpPr>
          <p:cNvPr id="20" name="Shape 16"/>
          <p:cNvSpPr/>
          <p:nvPr/>
        </p:nvSpPr>
        <p:spPr>
          <a:xfrm>
            <a:off x="1737360" y="3657600"/>
            <a:ext cx="7242048" cy="320040"/>
          </a:xfrm>
          <a:prstGeom prst="rect">
            <a:avLst/>
          </a:prstGeom>
          <a:solidFill>
            <a:srgbClr val="B8923A"/>
          </a:solidFill>
          <a:ln w="12700">
            <a:solidFill>
              <a:srgbClr val="B8923A"/>
            </a:solidFill>
            <a:prstDash val="solid"/>
          </a:ln>
        </p:spPr>
      </p:sp>
      <p:sp>
        <p:nvSpPr>
          <p:cNvPr id="21" name="Text 17"/>
          <p:cNvSpPr/>
          <p:nvPr/>
        </p:nvSpPr>
        <p:spPr>
          <a:xfrm>
            <a:off x="9235440" y="3611880"/>
            <a:ext cx="1097280" cy="411480"/>
          </a:xfrm>
          <a:prstGeom prst="rect">
            <a:avLst/>
          </a:prstGeom>
          <a:noFill/>
          <a:ln/>
        </p:spPr>
        <p:txBody>
          <a:bodyPr wrap="square" rtlCol="0" anchor="ctr"/>
          <a:lstStyle/>
          <a:p>
            <a:pPr indent="0" marL="0">
              <a:buNone/>
            </a:pPr>
            <a:r>
              <a:rPr lang="en-US" sz="1800" b="1" dirty="0">
                <a:solidFill>
                  <a:srgbClr val="1A1410"/>
                </a:solidFill>
                <a:latin typeface="Georgia" pitchFamily="34" charset="0"/>
                <a:ea typeface="Georgia" pitchFamily="34" charset="-122"/>
                <a:cs typeface="Georgia" pitchFamily="34" charset="-120"/>
              </a:rPr>
              <a:t>99%</a:t>
            </a:r>
            <a:endParaRPr lang="en-US" sz="1800" dirty="0"/>
          </a:p>
        </p:txBody>
      </p:sp>
      <p:sp>
        <p:nvSpPr>
          <p:cNvPr id="22" name="Text 18"/>
          <p:cNvSpPr/>
          <p:nvPr/>
        </p:nvSpPr>
        <p:spPr>
          <a:xfrm>
            <a:off x="411480" y="4187952"/>
            <a:ext cx="1280160" cy="411480"/>
          </a:xfrm>
          <a:prstGeom prst="rect">
            <a:avLst/>
          </a:prstGeom>
          <a:noFill/>
          <a:ln/>
        </p:spPr>
        <p:txBody>
          <a:bodyPr wrap="square" rtlCol="0" anchor="ctr"/>
          <a:lstStyle/>
          <a:p>
            <a:pPr indent="0" marL="0">
              <a:buNone/>
            </a:pPr>
            <a:r>
              <a:rPr lang="en-US" sz="1000" b="1" spc="200" kern="0" dirty="0">
                <a:solidFill>
                  <a:srgbClr val="1A1410"/>
                </a:solidFill>
                <a:latin typeface="Calibri" pitchFamily="34" charset="0"/>
                <a:ea typeface="Calibri" pitchFamily="34" charset="-122"/>
                <a:cs typeface="Calibri" pitchFamily="34" charset="-120"/>
              </a:rPr>
              <a:t>STAGE II</a:t>
            </a:r>
            <a:endParaRPr lang="en-US" sz="1000" dirty="0"/>
          </a:p>
        </p:txBody>
      </p:sp>
      <p:sp>
        <p:nvSpPr>
          <p:cNvPr id="23" name="Shape 19"/>
          <p:cNvSpPr/>
          <p:nvPr/>
        </p:nvSpPr>
        <p:spPr>
          <a:xfrm>
            <a:off x="1737360" y="4233672"/>
            <a:ext cx="7315200" cy="320040"/>
          </a:xfrm>
          <a:prstGeom prst="rect">
            <a:avLst/>
          </a:prstGeom>
          <a:solidFill>
            <a:srgbClr val="E5DCC8"/>
          </a:solidFill>
          <a:ln w="12700">
            <a:solidFill>
              <a:srgbClr val="E5DCC8"/>
            </a:solidFill>
            <a:prstDash val="solid"/>
          </a:ln>
        </p:spPr>
      </p:sp>
      <p:sp>
        <p:nvSpPr>
          <p:cNvPr id="24" name="Shape 20"/>
          <p:cNvSpPr/>
          <p:nvPr/>
        </p:nvSpPr>
        <p:spPr>
          <a:xfrm>
            <a:off x="1737360" y="4233672"/>
            <a:ext cx="5852160" cy="320040"/>
          </a:xfrm>
          <a:prstGeom prst="rect">
            <a:avLst/>
          </a:prstGeom>
          <a:solidFill>
            <a:srgbClr val="D4B574"/>
          </a:solidFill>
          <a:ln w="12700">
            <a:solidFill>
              <a:srgbClr val="D4B574"/>
            </a:solidFill>
            <a:prstDash val="solid"/>
          </a:ln>
        </p:spPr>
      </p:sp>
      <p:sp>
        <p:nvSpPr>
          <p:cNvPr id="25" name="Text 21"/>
          <p:cNvSpPr/>
          <p:nvPr/>
        </p:nvSpPr>
        <p:spPr>
          <a:xfrm>
            <a:off x="9235440" y="4187952"/>
            <a:ext cx="1097280" cy="411480"/>
          </a:xfrm>
          <a:prstGeom prst="rect">
            <a:avLst/>
          </a:prstGeom>
          <a:noFill/>
          <a:ln/>
        </p:spPr>
        <p:txBody>
          <a:bodyPr wrap="square" rtlCol="0" anchor="ctr"/>
          <a:lstStyle/>
          <a:p>
            <a:pPr indent="0" marL="0">
              <a:buNone/>
            </a:pPr>
            <a:r>
              <a:rPr lang="en-US" sz="1800" b="1" dirty="0">
                <a:solidFill>
                  <a:srgbClr val="1A1410"/>
                </a:solidFill>
                <a:latin typeface="Georgia" pitchFamily="34" charset="0"/>
                <a:ea typeface="Georgia" pitchFamily="34" charset="-122"/>
                <a:cs typeface="Georgia" pitchFamily="34" charset="-120"/>
              </a:rPr>
              <a:t>80%</a:t>
            </a:r>
            <a:endParaRPr lang="en-US" sz="1800" dirty="0"/>
          </a:p>
        </p:txBody>
      </p:sp>
      <p:sp>
        <p:nvSpPr>
          <p:cNvPr id="26" name="Text 22"/>
          <p:cNvSpPr/>
          <p:nvPr/>
        </p:nvSpPr>
        <p:spPr>
          <a:xfrm>
            <a:off x="411480" y="4764024"/>
            <a:ext cx="1280160" cy="411480"/>
          </a:xfrm>
          <a:prstGeom prst="rect">
            <a:avLst/>
          </a:prstGeom>
          <a:noFill/>
          <a:ln/>
        </p:spPr>
        <p:txBody>
          <a:bodyPr wrap="square" rtlCol="0" anchor="ctr"/>
          <a:lstStyle/>
          <a:p>
            <a:pPr indent="0" marL="0">
              <a:buNone/>
            </a:pPr>
            <a:r>
              <a:rPr lang="en-US" sz="1000" b="1" spc="200" kern="0" dirty="0">
                <a:solidFill>
                  <a:srgbClr val="1A1410"/>
                </a:solidFill>
                <a:latin typeface="Calibri" pitchFamily="34" charset="0"/>
                <a:ea typeface="Calibri" pitchFamily="34" charset="-122"/>
                <a:cs typeface="Calibri" pitchFamily="34" charset="-120"/>
              </a:rPr>
              <a:t>STAGE III</a:t>
            </a:r>
            <a:endParaRPr lang="en-US" sz="1000" dirty="0"/>
          </a:p>
        </p:txBody>
      </p:sp>
      <p:sp>
        <p:nvSpPr>
          <p:cNvPr id="27" name="Shape 23"/>
          <p:cNvSpPr/>
          <p:nvPr/>
        </p:nvSpPr>
        <p:spPr>
          <a:xfrm>
            <a:off x="1737360" y="4809744"/>
            <a:ext cx="7315200" cy="320040"/>
          </a:xfrm>
          <a:prstGeom prst="rect">
            <a:avLst/>
          </a:prstGeom>
          <a:solidFill>
            <a:srgbClr val="E5DCC8"/>
          </a:solidFill>
          <a:ln w="12700">
            <a:solidFill>
              <a:srgbClr val="E5DCC8"/>
            </a:solidFill>
            <a:prstDash val="solid"/>
          </a:ln>
        </p:spPr>
      </p:sp>
      <p:sp>
        <p:nvSpPr>
          <p:cNvPr id="28" name="Shape 24"/>
          <p:cNvSpPr/>
          <p:nvPr/>
        </p:nvSpPr>
        <p:spPr>
          <a:xfrm>
            <a:off x="1737360" y="4809744"/>
            <a:ext cx="4389120" cy="320040"/>
          </a:xfrm>
          <a:prstGeom prst="rect">
            <a:avLst/>
          </a:prstGeom>
          <a:solidFill>
            <a:srgbClr val="B89060"/>
          </a:solidFill>
          <a:ln w="12700">
            <a:solidFill>
              <a:srgbClr val="B89060"/>
            </a:solidFill>
            <a:prstDash val="solid"/>
          </a:ln>
        </p:spPr>
      </p:sp>
      <p:sp>
        <p:nvSpPr>
          <p:cNvPr id="29" name="Text 25"/>
          <p:cNvSpPr/>
          <p:nvPr/>
        </p:nvSpPr>
        <p:spPr>
          <a:xfrm>
            <a:off x="9235440" y="4764024"/>
            <a:ext cx="1097280" cy="411480"/>
          </a:xfrm>
          <a:prstGeom prst="rect">
            <a:avLst/>
          </a:prstGeom>
          <a:noFill/>
          <a:ln/>
        </p:spPr>
        <p:txBody>
          <a:bodyPr wrap="square" rtlCol="0" anchor="ctr"/>
          <a:lstStyle/>
          <a:p>
            <a:pPr indent="0" marL="0">
              <a:buNone/>
            </a:pPr>
            <a:r>
              <a:rPr lang="en-US" sz="1800" b="1" dirty="0">
                <a:solidFill>
                  <a:srgbClr val="1A1410"/>
                </a:solidFill>
                <a:latin typeface="Georgia" pitchFamily="34" charset="0"/>
                <a:ea typeface="Georgia" pitchFamily="34" charset="-122"/>
                <a:cs typeface="Georgia" pitchFamily="34" charset="-120"/>
              </a:rPr>
              <a:t>60%</a:t>
            </a:r>
            <a:endParaRPr lang="en-US" sz="1800" dirty="0"/>
          </a:p>
        </p:txBody>
      </p:sp>
      <p:sp>
        <p:nvSpPr>
          <p:cNvPr id="30" name="Text 26"/>
          <p:cNvSpPr/>
          <p:nvPr/>
        </p:nvSpPr>
        <p:spPr>
          <a:xfrm>
            <a:off x="411480" y="5340096"/>
            <a:ext cx="1280160" cy="411480"/>
          </a:xfrm>
          <a:prstGeom prst="rect">
            <a:avLst/>
          </a:prstGeom>
          <a:noFill/>
          <a:ln/>
        </p:spPr>
        <p:txBody>
          <a:bodyPr wrap="square" rtlCol="0" anchor="ctr"/>
          <a:lstStyle/>
          <a:p>
            <a:pPr indent="0" marL="0">
              <a:buNone/>
            </a:pPr>
            <a:r>
              <a:rPr lang="en-US" sz="1000" b="1" spc="200" kern="0" dirty="0">
                <a:solidFill>
                  <a:srgbClr val="1A1410"/>
                </a:solidFill>
                <a:latin typeface="Calibri" pitchFamily="34" charset="0"/>
                <a:ea typeface="Calibri" pitchFamily="34" charset="-122"/>
                <a:cs typeface="Calibri" pitchFamily="34" charset="-120"/>
              </a:rPr>
              <a:t>STAGE IV</a:t>
            </a:r>
            <a:endParaRPr lang="en-US" sz="1000" dirty="0"/>
          </a:p>
        </p:txBody>
      </p:sp>
      <p:sp>
        <p:nvSpPr>
          <p:cNvPr id="31" name="Shape 27"/>
          <p:cNvSpPr/>
          <p:nvPr/>
        </p:nvSpPr>
        <p:spPr>
          <a:xfrm>
            <a:off x="1737360" y="5385816"/>
            <a:ext cx="7315200" cy="320040"/>
          </a:xfrm>
          <a:prstGeom prst="rect">
            <a:avLst/>
          </a:prstGeom>
          <a:solidFill>
            <a:srgbClr val="E5DCC8"/>
          </a:solidFill>
          <a:ln w="12700">
            <a:solidFill>
              <a:srgbClr val="E5DCC8"/>
            </a:solidFill>
            <a:prstDash val="solid"/>
          </a:ln>
        </p:spPr>
      </p:sp>
      <p:sp>
        <p:nvSpPr>
          <p:cNvPr id="32" name="Shape 28"/>
          <p:cNvSpPr/>
          <p:nvPr/>
        </p:nvSpPr>
        <p:spPr>
          <a:xfrm>
            <a:off x="1737360" y="5385816"/>
            <a:ext cx="1901952" cy="320040"/>
          </a:xfrm>
          <a:prstGeom prst="rect">
            <a:avLst/>
          </a:prstGeom>
          <a:solidFill>
            <a:srgbClr val="8B5A3C"/>
          </a:solidFill>
          <a:ln w="12700">
            <a:solidFill>
              <a:srgbClr val="8B5A3C"/>
            </a:solidFill>
            <a:prstDash val="solid"/>
          </a:ln>
        </p:spPr>
      </p:sp>
      <p:sp>
        <p:nvSpPr>
          <p:cNvPr id="33" name="Text 29"/>
          <p:cNvSpPr/>
          <p:nvPr/>
        </p:nvSpPr>
        <p:spPr>
          <a:xfrm>
            <a:off x="9235440" y="5340096"/>
            <a:ext cx="1097280" cy="411480"/>
          </a:xfrm>
          <a:prstGeom prst="rect">
            <a:avLst/>
          </a:prstGeom>
          <a:noFill/>
          <a:ln/>
        </p:spPr>
        <p:txBody>
          <a:bodyPr wrap="square" rtlCol="0" anchor="ctr"/>
          <a:lstStyle/>
          <a:p>
            <a:pPr indent="0" marL="0">
              <a:buNone/>
            </a:pPr>
            <a:r>
              <a:rPr lang="en-US" sz="1800" b="1" dirty="0">
                <a:solidFill>
                  <a:srgbClr val="1A1410"/>
                </a:solidFill>
                <a:latin typeface="Georgia" pitchFamily="34" charset="0"/>
                <a:ea typeface="Georgia" pitchFamily="34" charset="-122"/>
                <a:cs typeface="Georgia" pitchFamily="34" charset="-120"/>
              </a:rPr>
              <a:t>26%</a:t>
            </a:r>
            <a:endParaRPr lang="en-US" sz="1800" dirty="0"/>
          </a:p>
        </p:txBody>
      </p:sp>
      <p:sp>
        <p:nvSpPr>
          <p:cNvPr id="34" name="Text 30"/>
          <p:cNvSpPr/>
          <p:nvPr/>
        </p:nvSpPr>
        <p:spPr>
          <a:xfrm>
            <a:off x="411480" y="3200400"/>
            <a:ext cx="9144000" cy="27432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5-YEAR MELANOMA SURVIVAL BY STAGE AT DIAGNOSIS</a:t>
            </a:r>
            <a:endParaRPr lang="en-US" sz="900" dirty="0"/>
          </a:p>
        </p:txBody>
      </p:sp>
      <p:sp>
        <p:nvSpPr>
          <p:cNvPr id="35" name="Text 31"/>
          <p:cNvSpPr/>
          <p:nvPr/>
        </p:nvSpPr>
        <p:spPr>
          <a:xfrm>
            <a:off x="411480" y="5989320"/>
            <a:ext cx="9144000" cy="274320"/>
          </a:xfrm>
          <a:prstGeom prst="rect">
            <a:avLst/>
          </a:prstGeom>
          <a:noFill/>
          <a:ln/>
        </p:spPr>
        <p:txBody>
          <a:bodyPr wrap="square" rtlCol="0" anchor="ctr"/>
          <a:lstStyle/>
          <a:p>
            <a:pPr indent="0" marL="0">
              <a:buNone/>
            </a:pPr>
            <a:r>
              <a:rPr lang="en-US" sz="800" i="1" dirty="0">
                <a:solidFill>
                  <a:srgbClr val="6B5D4F"/>
                </a:solidFill>
                <a:latin typeface="Calibri" pitchFamily="34" charset="0"/>
                <a:ea typeface="Calibri" pitchFamily="34" charset="-122"/>
                <a:cs typeface="Calibri" pitchFamily="34" charset="-120"/>
              </a:rPr>
              <a:t>Source · AIHW Cancer Data in Australia, melanoma survival by stage</a:t>
            </a:r>
            <a:endParaRPr lang="en-US" sz="800" dirty="0"/>
          </a:p>
        </p:txBody>
      </p:sp>
      <p:sp>
        <p:nvSpPr>
          <p:cNvPr id="36" name="Shape 32"/>
          <p:cNvSpPr/>
          <p:nvPr/>
        </p:nvSpPr>
        <p:spPr>
          <a:xfrm>
            <a:off x="9784080" y="3200400"/>
            <a:ext cx="2011680" cy="2743200"/>
          </a:xfrm>
          <a:prstGeom prst="rect">
            <a:avLst/>
          </a:prstGeom>
          <a:solidFill>
            <a:srgbClr val="1A1410"/>
          </a:solidFill>
          <a:ln/>
        </p:spPr>
      </p:sp>
      <p:sp>
        <p:nvSpPr>
          <p:cNvPr id="37" name="Text 33"/>
          <p:cNvSpPr/>
          <p:nvPr/>
        </p:nvSpPr>
        <p:spPr>
          <a:xfrm>
            <a:off x="9875520" y="3383280"/>
            <a:ext cx="1828800" cy="914400"/>
          </a:xfrm>
          <a:prstGeom prst="rect">
            <a:avLst/>
          </a:prstGeom>
          <a:noFill/>
          <a:ln/>
        </p:spPr>
        <p:txBody>
          <a:bodyPr wrap="square" rtlCol="0" anchor="ctr"/>
          <a:lstStyle/>
          <a:p>
            <a:pPr indent="0" marL="0">
              <a:buNone/>
            </a:pPr>
            <a:r>
              <a:rPr lang="en-US" sz="4400" dirty="0">
                <a:solidFill>
                  <a:srgbClr val="B8923A"/>
                </a:solidFill>
                <a:latin typeface="Georgia" pitchFamily="34" charset="0"/>
                <a:ea typeface="Georgia" pitchFamily="34" charset="-122"/>
                <a:cs typeface="Georgia" pitchFamily="34" charset="-120"/>
              </a:rPr>
              <a:t>3.8×</a:t>
            </a:r>
            <a:endParaRPr lang="en-US" sz="4400" dirty="0"/>
          </a:p>
        </p:txBody>
      </p:sp>
      <p:sp>
        <p:nvSpPr>
          <p:cNvPr id="38" name="Text 34"/>
          <p:cNvSpPr/>
          <p:nvPr/>
        </p:nvSpPr>
        <p:spPr>
          <a:xfrm>
            <a:off x="9875520" y="4389120"/>
            <a:ext cx="1828800" cy="1371600"/>
          </a:xfrm>
          <a:prstGeom prst="rect">
            <a:avLst/>
          </a:prstGeom>
          <a:noFill/>
          <a:ln/>
        </p:spPr>
        <p:txBody>
          <a:bodyPr wrap="square" rtlCol="0" anchor="ctr"/>
          <a:lstStyle/>
          <a:p>
            <a:pPr indent="0" marL="0">
              <a:buNone/>
            </a:pPr>
            <a:r>
              <a:rPr lang="en-US" sz="1000" i="1" dirty="0">
                <a:solidFill>
                  <a:srgbClr val="F5F1E8"/>
                </a:solidFill>
                <a:latin typeface="Calibri" pitchFamily="34" charset="0"/>
                <a:ea typeface="Calibri" pitchFamily="34" charset="-122"/>
                <a:cs typeface="Calibri" pitchFamily="34" charset="-120"/>
              </a:rPr>
              <a:t>Survival differential between Stage I and Stage IV.</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04 · PRODUCTIVITY IMPACT</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06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05 · PRODUCTIVITY &amp; ABSENTEEISM</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Treatment is long, intermittent and operationally disruptive.</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A single late-stage diagnosis can absorb 6–18 months of partial-capacity time from a workforce member.</a:t>
            </a:r>
            <a:endParaRPr lang="en-US" sz="1300" dirty="0"/>
          </a:p>
        </p:txBody>
      </p:sp>
      <p:sp>
        <p:nvSpPr>
          <p:cNvPr id="18" name="Shape 14"/>
          <p:cNvSpPr/>
          <p:nvPr/>
        </p:nvSpPr>
        <p:spPr>
          <a:xfrm>
            <a:off x="411480" y="3200400"/>
            <a:ext cx="2636444" cy="2743200"/>
          </a:xfrm>
          <a:prstGeom prst="rect">
            <a:avLst/>
          </a:prstGeom>
          <a:solidFill>
            <a:srgbClr val="FFFFFF"/>
          </a:solidFill>
          <a:ln w="6350">
            <a:solidFill>
              <a:srgbClr val="DDDDDD"/>
            </a:solidFill>
            <a:prstDash val="solid"/>
          </a:ln>
        </p:spPr>
      </p:sp>
      <p:sp>
        <p:nvSpPr>
          <p:cNvPr id="19" name="Text 15"/>
          <p:cNvSpPr/>
          <p:nvPr/>
        </p:nvSpPr>
        <p:spPr>
          <a:xfrm>
            <a:off x="594360" y="3337560"/>
            <a:ext cx="2270684" cy="36576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Surgery &amp; recovery</a:t>
            </a:r>
            <a:endParaRPr lang="en-US" sz="900" dirty="0"/>
          </a:p>
        </p:txBody>
      </p:sp>
      <p:sp>
        <p:nvSpPr>
          <p:cNvPr id="20" name="Text 16"/>
          <p:cNvSpPr/>
          <p:nvPr/>
        </p:nvSpPr>
        <p:spPr>
          <a:xfrm>
            <a:off x="594360" y="3657600"/>
            <a:ext cx="2270684" cy="1097280"/>
          </a:xfrm>
          <a:prstGeom prst="rect">
            <a:avLst/>
          </a:prstGeom>
          <a:noFill/>
          <a:ln/>
        </p:spPr>
        <p:txBody>
          <a:bodyPr wrap="square" rtlCol="0" anchor="ctr"/>
          <a:lstStyle/>
          <a:p>
            <a:pPr indent="0" marL="0">
              <a:buNone/>
            </a:pPr>
            <a:r>
              <a:rPr lang="en-US" sz="4000" dirty="0">
                <a:solidFill>
                  <a:srgbClr val="B8923A"/>
                </a:solidFill>
                <a:latin typeface="Georgia" pitchFamily="34" charset="0"/>
                <a:ea typeface="Georgia" pitchFamily="34" charset="-122"/>
                <a:cs typeface="Georgia" pitchFamily="34" charset="-120"/>
              </a:rPr>
              <a:t>2–8wks</a:t>
            </a:r>
            <a:endParaRPr lang="en-US" sz="4000" dirty="0"/>
          </a:p>
        </p:txBody>
      </p:sp>
      <p:sp>
        <p:nvSpPr>
          <p:cNvPr id="21" name="Shape 17"/>
          <p:cNvSpPr/>
          <p:nvPr/>
        </p:nvSpPr>
        <p:spPr>
          <a:xfrm>
            <a:off x="594360" y="4754880"/>
            <a:ext cx="365760" cy="0"/>
          </a:xfrm>
          <a:prstGeom prst="line">
            <a:avLst/>
          </a:prstGeom>
          <a:noFill/>
          <a:ln w="12700">
            <a:solidFill>
              <a:srgbClr val="B8923A"/>
            </a:solidFill>
            <a:prstDash val="solid"/>
          </a:ln>
        </p:spPr>
      </p:sp>
      <p:sp>
        <p:nvSpPr>
          <p:cNvPr id="22" name="Text 18"/>
          <p:cNvSpPr/>
          <p:nvPr/>
        </p:nvSpPr>
        <p:spPr>
          <a:xfrm>
            <a:off x="594360" y="4892040"/>
            <a:ext cx="2270684" cy="1005840"/>
          </a:xfrm>
          <a:prstGeom prst="rect">
            <a:avLst/>
          </a:prstGeom>
          <a:noFill/>
          <a:ln/>
        </p:spPr>
        <p:txBody>
          <a:bodyPr wrap="square" rtlCol="0" anchor="ctr"/>
          <a:lstStyle/>
          <a:p>
            <a:pPr indent="0" marL="0">
              <a:buNone/>
            </a:pPr>
            <a:r>
              <a:rPr lang="en-US" sz="1000" dirty="0">
                <a:solidFill>
                  <a:srgbClr val="1A1410"/>
                </a:solidFill>
                <a:latin typeface="Calibri" pitchFamily="34" charset="0"/>
                <a:ea typeface="Calibri" pitchFamily="34" charset="-122"/>
                <a:cs typeface="Calibri" pitchFamily="34" charset="-120"/>
              </a:rPr>
              <a:t>Excision, sentinel-node procedures and wound healing routinely remove staff from active duty.</a:t>
            </a:r>
            <a:endParaRPr lang="en-US" sz="1000" dirty="0"/>
          </a:p>
        </p:txBody>
      </p:sp>
      <p:sp>
        <p:nvSpPr>
          <p:cNvPr id="23" name="Shape 19"/>
          <p:cNvSpPr/>
          <p:nvPr/>
        </p:nvSpPr>
        <p:spPr>
          <a:xfrm>
            <a:off x="3322244" y="3200400"/>
            <a:ext cx="2636444" cy="2743200"/>
          </a:xfrm>
          <a:prstGeom prst="rect">
            <a:avLst/>
          </a:prstGeom>
          <a:solidFill>
            <a:srgbClr val="FFFFFF"/>
          </a:solidFill>
          <a:ln w="6350">
            <a:solidFill>
              <a:srgbClr val="DDDDDD"/>
            </a:solidFill>
            <a:prstDash val="solid"/>
          </a:ln>
        </p:spPr>
      </p:sp>
      <p:sp>
        <p:nvSpPr>
          <p:cNvPr id="24" name="Text 20"/>
          <p:cNvSpPr/>
          <p:nvPr/>
        </p:nvSpPr>
        <p:spPr>
          <a:xfrm>
            <a:off x="3505124" y="3337560"/>
            <a:ext cx="2270684" cy="36576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Adjuvant therapy</a:t>
            </a:r>
            <a:endParaRPr lang="en-US" sz="900" dirty="0"/>
          </a:p>
        </p:txBody>
      </p:sp>
      <p:sp>
        <p:nvSpPr>
          <p:cNvPr id="25" name="Text 21"/>
          <p:cNvSpPr/>
          <p:nvPr/>
        </p:nvSpPr>
        <p:spPr>
          <a:xfrm>
            <a:off x="3505124" y="3657600"/>
            <a:ext cx="2270684" cy="1097280"/>
          </a:xfrm>
          <a:prstGeom prst="rect">
            <a:avLst/>
          </a:prstGeom>
          <a:noFill/>
          <a:ln/>
        </p:spPr>
        <p:txBody>
          <a:bodyPr wrap="square" rtlCol="0" anchor="ctr"/>
          <a:lstStyle/>
          <a:p>
            <a:pPr indent="0" marL="0">
              <a:buNone/>
            </a:pPr>
            <a:r>
              <a:rPr lang="en-US" sz="4000" dirty="0">
                <a:solidFill>
                  <a:srgbClr val="B8923A"/>
                </a:solidFill>
                <a:latin typeface="Georgia" pitchFamily="34" charset="0"/>
                <a:ea typeface="Georgia" pitchFamily="34" charset="-122"/>
                <a:cs typeface="Georgia" pitchFamily="34" charset="-120"/>
              </a:rPr>
              <a:t>6–12mo</a:t>
            </a:r>
            <a:endParaRPr lang="en-US" sz="4000" dirty="0"/>
          </a:p>
        </p:txBody>
      </p:sp>
      <p:sp>
        <p:nvSpPr>
          <p:cNvPr id="26" name="Shape 22"/>
          <p:cNvSpPr/>
          <p:nvPr/>
        </p:nvSpPr>
        <p:spPr>
          <a:xfrm>
            <a:off x="3505124" y="4754880"/>
            <a:ext cx="365760" cy="0"/>
          </a:xfrm>
          <a:prstGeom prst="line">
            <a:avLst/>
          </a:prstGeom>
          <a:noFill/>
          <a:ln w="12700">
            <a:solidFill>
              <a:srgbClr val="B8923A"/>
            </a:solidFill>
            <a:prstDash val="solid"/>
          </a:ln>
        </p:spPr>
      </p:sp>
      <p:sp>
        <p:nvSpPr>
          <p:cNvPr id="27" name="Text 23"/>
          <p:cNvSpPr/>
          <p:nvPr/>
        </p:nvSpPr>
        <p:spPr>
          <a:xfrm>
            <a:off x="3505124" y="4892040"/>
            <a:ext cx="2270684" cy="1005840"/>
          </a:xfrm>
          <a:prstGeom prst="rect">
            <a:avLst/>
          </a:prstGeom>
          <a:noFill/>
          <a:ln/>
        </p:spPr>
        <p:txBody>
          <a:bodyPr wrap="square" rtlCol="0" anchor="ctr"/>
          <a:lstStyle/>
          <a:p>
            <a:pPr indent="0" marL="0">
              <a:buNone/>
            </a:pPr>
            <a:r>
              <a:rPr lang="en-US" sz="1000" dirty="0">
                <a:solidFill>
                  <a:srgbClr val="1A1410"/>
                </a:solidFill>
                <a:latin typeface="Calibri" pitchFamily="34" charset="0"/>
                <a:ea typeface="Calibri" pitchFamily="34" charset="-122"/>
                <a:cs typeface="Calibri" pitchFamily="34" charset="-120"/>
              </a:rPr>
              <a:t>Immuno-/targeted therapy cycles require regular absences and intermittent reduced capacity.</a:t>
            </a:r>
            <a:endParaRPr lang="en-US" sz="1000" dirty="0"/>
          </a:p>
        </p:txBody>
      </p:sp>
      <p:sp>
        <p:nvSpPr>
          <p:cNvPr id="28" name="Shape 24"/>
          <p:cNvSpPr/>
          <p:nvPr/>
        </p:nvSpPr>
        <p:spPr>
          <a:xfrm>
            <a:off x="6233008" y="3200400"/>
            <a:ext cx="2636444" cy="2743200"/>
          </a:xfrm>
          <a:prstGeom prst="rect">
            <a:avLst/>
          </a:prstGeom>
          <a:solidFill>
            <a:srgbClr val="FFFFFF"/>
          </a:solidFill>
          <a:ln w="6350">
            <a:solidFill>
              <a:srgbClr val="DDDDDD"/>
            </a:solidFill>
            <a:prstDash val="solid"/>
          </a:ln>
        </p:spPr>
      </p:sp>
      <p:sp>
        <p:nvSpPr>
          <p:cNvPr id="29" name="Text 25"/>
          <p:cNvSpPr/>
          <p:nvPr/>
        </p:nvSpPr>
        <p:spPr>
          <a:xfrm>
            <a:off x="6415888" y="3337560"/>
            <a:ext cx="2270684" cy="36576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Surveillance</a:t>
            </a:r>
            <a:endParaRPr lang="en-US" sz="900" dirty="0"/>
          </a:p>
        </p:txBody>
      </p:sp>
      <p:sp>
        <p:nvSpPr>
          <p:cNvPr id="30" name="Text 26"/>
          <p:cNvSpPr/>
          <p:nvPr/>
        </p:nvSpPr>
        <p:spPr>
          <a:xfrm>
            <a:off x="6415888" y="3657600"/>
            <a:ext cx="2270684" cy="1097280"/>
          </a:xfrm>
          <a:prstGeom prst="rect">
            <a:avLst/>
          </a:prstGeom>
          <a:noFill/>
          <a:ln/>
        </p:spPr>
        <p:txBody>
          <a:bodyPr wrap="square" rtlCol="0" anchor="ctr"/>
          <a:lstStyle/>
          <a:p>
            <a:pPr indent="0" marL="0">
              <a:buNone/>
            </a:pPr>
            <a:r>
              <a:rPr lang="en-US" sz="4000" dirty="0">
                <a:solidFill>
                  <a:srgbClr val="B8923A"/>
                </a:solidFill>
                <a:latin typeface="Georgia" pitchFamily="34" charset="0"/>
                <a:ea typeface="Georgia" pitchFamily="34" charset="-122"/>
                <a:cs typeface="Georgia" pitchFamily="34" charset="-120"/>
              </a:rPr>
              <a:t>5+ yrs</a:t>
            </a:r>
            <a:endParaRPr lang="en-US" sz="4000" dirty="0"/>
          </a:p>
        </p:txBody>
      </p:sp>
      <p:sp>
        <p:nvSpPr>
          <p:cNvPr id="31" name="Shape 27"/>
          <p:cNvSpPr/>
          <p:nvPr/>
        </p:nvSpPr>
        <p:spPr>
          <a:xfrm>
            <a:off x="6415888" y="4754880"/>
            <a:ext cx="365760" cy="0"/>
          </a:xfrm>
          <a:prstGeom prst="line">
            <a:avLst/>
          </a:prstGeom>
          <a:noFill/>
          <a:ln w="12700">
            <a:solidFill>
              <a:srgbClr val="B8923A"/>
            </a:solidFill>
            <a:prstDash val="solid"/>
          </a:ln>
        </p:spPr>
      </p:sp>
      <p:sp>
        <p:nvSpPr>
          <p:cNvPr id="32" name="Text 28"/>
          <p:cNvSpPr/>
          <p:nvPr/>
        </p:nvSpPr>
        <p:spPr>
          <a:xfrm>
            <a:off x="6415888" y="4892040"/>
            <a:ext cx="2270684" cy="1005840"/>
          </a:xfrm>
          <a:prstGeom prst="rect">
            <a:avLst/>
          </a:prstGeom>
          <a:noFill/>
          <a:ln/>
        </p:spPr>
        <p:txBody>
          <a:bodyPr wrap="square" rtlCol="0" anchor="ctr"/>
          <a:lstStyle/>
          <a:p>
            <a:pPr indent="0" marL="0">
              <a:buNone/>
            </a:pPr>
            <a:r>
              <a:rPr lang="en-US" sz="1000" dirty="0">
                <a:solidFill>
                  <a:srgbClr val="1A1410"/>
                </a:solidFill>
                <a:latin typeface="Calibri" pitchFamily="34" charset="0"/>
                <a:ea typeface="Calibri" pitchFamily="34" charset="-122"/>
                <a:cs typeface="Calibri" pitchFamily="34" charset="-120"/>
              </a:rPr>
              <a:t>3–6 monthly imaging and dermatology follow-ups extend the operational footprint of one case.</a:t>
            </a:r>
            <a:endParaRPr lang="en-US" sz="1000" dirty="0"/>
          </a:p>
        </p:txBody>
      </p:sp>
      <p:sp>
        <p:nvSpPr>
          <p:cNvPr id="33" name="Shape 29"/>
          <p:cNvSpPr/>
          <p:nvPr/>
        </p:nvSpPr>
        <p:spPr>
          <a:xfrm>
            <a:off x="9143771" y="3200400"/>
            <a:ext cx="2636444" cy="2743200"/>
          </a:xfrm>
          <a:prstGeom prst="rect">
            <a:avLst/>
          </a:prstGeom>
          <a:solidFill>
            <a:srgbClr val="FFFFFF"/>
          </a:solidFill>
          <a:ln w="6350">
            <a:solidFill>
              <a:srgbClr val="DDDDDD"/>
            </a:solidFill>
            <a:prstDash val="solid"/>
          </a:ln>
        </p:spPr>
      </p:sp>
      <p:sp>
        <p:nvSpPr>
          <p:cNvPr id="34" name="Text 30"/>
          <p:cNvSpPr/>
          <p:nvPr/>
        </p:nvSpPr>
        <p:spPr>
          <a:xfrm>
            <a:off x="9326651" y="3337560"/>
            <a:ext cx="2270684" cy="365760"/>
          </a:xfrm>
          <a:prstGeom prst="rect">
            <a:avLst/>
          </a:prstGeom>
          <a:noFill/>
          <a:ln/>
        </p:spPr>
        <p:txBody>
          <a:bodyPr wrap="square" rtlCol="0" anchor="ctr"/>
          <a:lstStyle/>
          <a:p>
            <a:pPr indent="0" marL="0">
              <a:buNone/>
            </a:pPr>
            <a:r>
              <a:rPr lang="en-US" sz="900" b="1" spc="300" kern="0" dirty="0">
                <a:solidFill>
                  <a:srgbClr val="6B5D4F"/>
                </a:solidFill>
                <a:latin typeface="Calibri" pitchFamily="34" charset="0"/>
                <a:ea typeface="Calibri" pitchFamily="34" charset="-122"/>
                <a:cs typeface="Calibri" pitchFamily="34" charset="-120"/>
              </a:rPr>
              <a:t>Replacement risk</a:t>
            </a:r>
            <a:endParaRPr lang="en-US" sz="900" dirty="0"/>
          </a:p>
        </p:txBody>
      </p:sp>
      <p:sp>
        <p:nvSpPr>
          <p:cNvPr id="35" name="Text 31"/>
          <p:cNvSpPr/>
          <p:nvPr/>
        </p:nvSpPr>
        <p:spPr>
          <a:xfrm>
            <a:off x="9326651" y="3657600"/>
            <a:ext cx="2270684" cy="1097280"/>
          </a:xfrm>
          <a:prstGeom prst="rect">
            <a:avLst/>
          </a:prstGeom>
          <a:noFill/>
          <a:ln/>
        </p:spPr>
        <p:txBody>
          <a:bodyPr wrap="square" rtlCol="0" anchor="ctr"/>
          <a:lstStyle/>
          <a:p>
            <a:pPr indent="0" marL="0">
              <a:buNone/>
            </a:pPr>
            <a:r>
              <a:rPr lang="en-US" sz="4000" dirty="0">
                <a:solidFill>
                  <a:srgbClr val="B8923A"/>
                </a:solidFill>
                <a:latin typeface="Georgia" pitchFamily="34" charset="0"/>
                <a:ea typeface="Georgia" pitchFamily="34" charset="-122"/>
                <a:cs typeface="Georgia" pitchFamily="34" charset="-120"/>
              </a:rPr>
              <a:t>1.5–2×</a:t>
            </a:r>
            <a:endParaRPr lang="en-US" sz="4000" dirty="0"/>
          </a:p>
        </p:txBody>
      </p:sp>
      <p:sp>
        <p:nvSpPr>
          <p:cNvPr id="36" name="Shape 32"/>
          <p:cNvSpPr/>
          <p:nvPr/>
        </p:nvSpPr>
        <p:spPr>
          <a:xfrm>
            <a:off x="9326651" y="4754880"/>
            <a:ext cx="365760" cy="0"/>
          </a:xfrm>
          <a:prstGeom prst="line">
            <a:avLst/>
          </a:prstGeom>
          <a:noFill/>
          <a:ln w="12700">
            <a:solidFill>
              <a:srgbClr val="B8923A"/>
            </a:solidFill>
            <a:prstDash val="solid"/>
          </a:ln>
        </p:spPr>
      </p:sp>
      <p:sp>
        <p:nvSpPr>
          <p:cNvPr id="37" name="Text 33"/>
          <p:cNvSpPr/>
          <p:nvPr/>
        </p:nvSpPr>
        <p:spPr>
          <a:xfrm>
            <a:off x="9326651" y="4892040"/>
            <a:ext cx="2270684" cy="1005840"/>
          </a:xfrm>
          <a:prstGeom prst="rect">
            <a:avLst/>
          </a:prstGeom>
          <a:noFill/>
          <a:ln/>
        </p:spPr>
        <p:txBody>
          <a:bodyPr wrap="square" rtlCol="0" anchor="ctr"/>
          <a:lstStyle/>
          <a:p>
            <a:pPr indent="0" marL="0">
              <a:buNone/>
            </a:pPr>
            <a:r>
              <a:rPr lang="en-US" sz="1000" dirty="0">
                <a:solidFill>
                  <a:srgbClr val="1A1410"/>
                </a:solidFill>
                <a:latin typeface="Calibri" pitchFamily="34" charset="0"/>
                <a:ea typeface="Calibri" pitchFamily="34" charset="-122"/>
                <a:cs typeface="Calibri" pitchFamily="34" charset="-120"/>
              </a:rPr>
              <a:t>Fully-loaded cost of temporary backfill in technical and field roles, per AIG workforce data.</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05 · RETENTION IMPACT</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07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06 · WORKFORCE RETENTION</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Visible employer investment in worker health drives measurable retention.</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Outdoor sectors face attrition costs that dwarf the unit price of a structured prevention program.</a:t>
            </a:r>
            <a:endParaRPr lang="en-US" sz="1300" dirty="0"/>
          </a:p>
        </p:txBody>
      </p:sp>
      <p:sp>
        <p:nvSpPr>
          <p:cNvPr id="18" name="Shape 14"/>
          <p:cNvSpPr/>
          <p:nvPr/>
        </p:nvSpPr>
        <p:spPr>
          <a:xfrm>
            <a:off x="411480" y="3200400"/>
            <a:ext cx="5577840" cy="2743200"/>
          </a:xfrm>
          <a:prstGeom prst="rect">
            <a:avLst/>
          </a:prstGeom>
          <a:solidFill>
            <a:srgbClr val="FFFFFF"/>
          </a:solidFill>
          <a:ln w="6350">
            <a:solidFill>
              <a:srgbClr val="DDDDDD"/>
            </a:solidFill>
            <a:prstDash val="solid"/>
          </a:ln>
        </p:spPr>
      </p:sp>
      <p:sp>
        <p:nvSpPr>
          <p:cNvPr id="19" name="Text 15"/>
          <p:cNvSpPr/>
          <p:nvPr/>
        </p:nvSpPr>
        <p:spPr>
          <a:xfrm>
            <a:off x="594360" y="3337560"/>
            <a:ext cx="5212080" cy="274320"/>
          </a:xfrm>
          <a:prstGeom prst="rect">
            <a:avLst/>
          </a:prstGeom>
          <a:noFill/>
          <a:ln/>
        </p:spPr>
        <p:txBody>
          <a:bodyPr wrap="square" rtlCol="0" anchor="ctr"/>
          <a:lstStyle/>
          <a:p>
            <a:pPr indent="0" marL="0">
              <a:buNone/>
            </a:pPr>
            <a:r>
              <a:rPr lang="en-US" sz="900" b="1" spc="300" kern="0" dirty="0">
                <a:solidFill>
                  <a:srgbClr val="B8923A"/>
                </a:solidFill>
                <a:latin typeface="Calibri" pitchFamily="34" charset="0"/>
                <a:ea typeface="Calibri" pitchFamily="34" charset="-122"/>
                <a:cs typeface="Calibri" pitchFamily="34" charset="-120"/>
              </a:rPr>
              <a:t>THE COST OF ATTRITION</a:t>
            </a:r>
            <a:endParaRPr lang="en-US" sz="900" dirty="0"/>
          </a:p>
        </p:txBody>
      </p:sp>
      <p:sp>
        <p:nvSpPr>
          <p:cNvPr id="20" name="Text 16"/>
          <p:cNvSpPr/>
          <p:nvPr/>
        </p:nvSpPr>
        <p:spPr>
          <a:xfrm>
            <a:off x="594360" y="3611880"/>
            <a:ext cx="5212080" cy="914400"/>
          </a:xfrm>
          <a:prstGeom prst="rect">
            <a:avLst/>
          </a:prstGeom>
          <a:noFill/>
          <a:ln/>
        </p:spPr>
        <p:txBody>
          <a:bodyPr wrap="square" rtlCol="0" anchor="ctr"/>
          <a:lstStyle/>
          <a:p>
            <a:pPr indent="0" marL="0">
              <a:buNone/>
            </a:pPr>
            <a:r>
              <a:rPr lang="en-US" sz="3800" dirty="0">
                <a:solidFill>
                  <a:srgbClr val="1A1410"/>
                </a:solidFill>
                <a:latin typeface="Georgia" pitchFamily="34" charset="0"/>
                <a:ea typeface="Georgia" pitchFamily="34" charset="-122"/>
                <a:cs typeface="Georgia" pitchFamily="34" charset="-120"/>
              </a:rPr>
              <a:t>$48k–$110k</a:t>
            </a:r>
            <a:endParaRPr lang="en-US" sz="3800" dirty="0"/>
          </a:p>
        </p:txBody>
      </p:sp>
      <p:sp>
        <p:nvSpPr>
          <p:cNvPr id="21" name="Text 17"/>
          <p:cNvSpPr/>
          <p:nvPr/>
        </p:nvSpPr>
        <p:spPr>
          <a:xfrm>
            <a:off x="594360" y="4572000"/>
            <a:ext cx="5212080" cy="640080"/>
          </a:xfrm>
          <a:prstGeom prst="rect">
            <a:avLst/>
          </a:prstGeom>
          <a:noFill/>
          <a:ln/>
        </p:spPr>
        <p:txBody>
          <a:bodyPr wrap="square" rtlCol="0" anchor="ctr"/>
          <a:lstStyle/>
          <a:p>
            <a:pPr indent="0" marL="0">
              <a:buNone/>
            </a:pPr>
            <a:r>
              <a:rPr lang="en-US" sz="1100" i="1" dirty="0">
                <a:solidFill>
                  <a:srgbClr val="1A1410"/>
                </a:solidFill>
                <a:latin typeface="Calibri" pitchFamily="34" charset="0"/>
                <a:ea typeface="Calibri" pitchFamily="34" charset="-122"/>
                <a:cs typeface="Calibri" pitchFamily="34" charset="-120"/>
              </a:rPr>
              <a:t>To replace a skilled outdoor worker (recruitment, training-to-productivity, lost output)</a:t>
            </a:r>
            <a:endParaRPr lang="en-US" sz="1100" dirty="0"/>
          </a:p>
        </p:txBody>
      </p:sp>
      <p:sp>
        <p:nvSpPr>
          <p:cNvPr id="22" name="Text 18"/>
          <p:cNvSpPr/>
          <p:nvPr/>
        </p:nvSpPr>
        <p:spPr>
          <a:xfrm>
            <a:off x="594360" y="5577840"/>
            <a:ext cx="5212080" cy="274320"/>
          </a:xfrm>
          <a:prstGeom prst="rect">
            <a:avLst/>
          </a:prstGeom>
          <a:noFill/>
          <a:ln/>
        </p:spPr>
        <p:txBody>
          <a:bodyPr wrap="square" rtlCol="0" anchor="ctr"/>
          <a:lstStyle/>
          <a:p>
            <a:pPr indent="0" marL="0">
              <a:buNone/>
            </a:pPr>
            <a:r>
              <a:rPr lang="en-US" sz="800" i="1" dirty="0">
                <a:solidFill>
                  <a:srgbClr val="6B5D4F"/>
                </a:solidFill>
                <a:latin typeface="Calibri" pitchFamily="34" charset="0"/>
                <a:ea typeface="Calibri" pitchFamily="34" charset="-122"/>
                <a:cs typeface="Calibri" pitchFamily="34" charset="-120"/>
              </a:rPr>
              <a:t>Source · AIG, Workforce Strategy benchmarks</a:t>
            </a:r>
            <a:endParaRPr lang="en-US" sz="800" dirty="0"/>
          </a:p>
        </p:txBody>
      </p:sp>
      <p:sp>
        <p:nvSpPr>
          <p:cNvPr id="23" name="Shape 19"/>
          <p:cNvSpPr/>
          <p:nvPr/>
        </p:nvSpPr>
        <p:spPr>
          <a:xfrm>
            <a:off x="6172200" y="3200400"/>
            <a:ext cx="5577840" cy="2743200"/>
          </a:xfrm>
          <a:prstGeom prst="rect">
            <a:avLst/>
          </a:prstGeom>
          <a:solidFill>
            <a:srgbClr val="1A1410"/>
          </a:solidFill>
          <a:ln/>
        </p:spPr>
      </p:sp>
      <p:sp>
        <p:nvSpPr>
          <p:cNvPr id="24" name="Text 20"/>
          <p:cNvSpPr/>
          <p:nvPr/>
        </p:nvSpPr>
        <p:spPr>
          <a:xfrm>
            <a:off x="6355080" y="3337560"/>
            <a:ext cx="5212080" cy="274320"/>
          </a:xfrm>
          <a:prstGeom prst="rect">
            <a:avLst/>
          </a:prstGeom>
          <a:noFill/>
          <a:ln/>
        </p:spPr>
        <p:txBody>
          <a:bodyPr wrap="square" rtlCol="0" anchor="ctr"/>
          <a:lstStyle/>
          <a:p>
            <a:pPr indent="0" marL="0">
              <a:buNone/>
            </a:pPr>
            <a:r>
              <a:rPr lang="en-US" sz="900" b="1" spc="300" kern="0" dirty="0">
                <a:solidFill>
                  <a:srgbClr val="D4B574"/>
                </a:solidFill>
                <a:latin typeface="Calibri" pitchFamily="34" charset="0"/>
                <a:ea typeface="Calibri" pitchFamily="34" charset="-122"/>
                <a:cs typeface="Calibri" pitchFamily="34" charset="-120"/>
              </a:rPr>
              <a:t>THE RETENTION SIGNAL</a:t>
            </a:r>
            <a:endParaRPr lang="en-US" sz="900" dirty="0"/>
          </a:p>
        </p:txBody>
      </p:sp>
      <p:sp>
        <p:nvSpPr>
          <p:cNvPr id="25" name="Text 21"/>
          <p:cNvSpPr/>
          <p:nvPr/>
        </p:nvSpPr>
        <p:spPr>
          <a:xfrm>
            <a:off x="6355080" y="3611880"/>
            <a:ext cx="5212080" cy="914400"/>
          </a:xfrm>
          <a:prstGeom prst="rect">
            <a:avLst/>
          </a:prstGeom>
          <a:noFill/>
          <a:ln/>
        </p:spPr>
        <p:txBody>
          <a:bodyPr wrap="square" rtlCol="0" anchor="ctr"/>
          <a:lstStyle/>
          <a:p>
            <a:pPr indent="0" marL="0">
              <a:buNone/>
            </a:pPr>
            <a:r>
              <a:rPr lang="en-US" sz="3800" dirty="0">
                <a:solidFill>
                  <a:srgbClr val="B8923A"/>
                </a:solidFill>
                <a:latin typeface="Georgia" pitchFamily="34" charset="0"/>
                <a:ea typeface="Georgia" pitchFamily="34" charset="-122"/>
                <a:cs typeface="Georgia" pitchFamily="34" charset="-120"/>
              </a:rPr>
              <a:t>+11pts</a:t>
            </a:r>
            <a:endParaRPr lang="en-US" sz="3800" dirty="0"/>
          </a:p>
        </p:txBody>
      </p:sp>
      <p:sp>
        <p:nvSpPr>
          <p:cNvPr id="26" name="Text 22"/>
          <p:cNvSpPr/>
          <p:nvPr/>
        </p:nvSpPr>
        <p:spPr>
          <a:xfrm>
            <a:off x="6355080" y="4572000"/>
            <a:ext cx="5212080" cy="1280160"/>
          </a:xfrm>
          <a:prstGeom prst="rect">
            <a:avLst/>
          </a:prstGeom>
          <a:noFill/>
          <a:ln/>
        </p:spPr>
        <p:txBody>
          <a:bodyPr wrap="square" rtlCol="0" anchor="ctr"/>
          <a:lstStyle/>
          <a:p>
            <a:pPr indent="0" marL="0">
              <a:buNone/>
            </a:pPr>
            <a:r>
              <a:rPr lang="en-US" sz="1100" i="1" dirty="0">
                <a:solidFill>
                  <a:srgbClr val="F5F1E8"/>
                </a:solidFill>
                <a:latin typeface="Calibri" pitchFamily="34" charset="0"/>
                <a:ea typeface="Calibri" pitchFamily="34" charset="-122"/>
                <a:cs typeface="Calibri" pitchFamily="34" charset="-120"/>
              </a:rPr>
              <a:t>Lift in employee engagement scores among workforces with active employer-funded health screening (Deloitte, Workforce Health Index).</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06 · ESG &amp; DUTY OF CARE</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08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07 · ESG &amp; DIRECTOR DUTY</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From wellbeing line-item to governance imperative.</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Four shifts that move workforce skin cancer prevention onto the board agenda.</a:t>
            </a:r>
            <a:endParaRPr lang="en-US" sz="1300" dirty="0"/>
          </a:p>
        </p:txBody>
      </p:sp>
      <p:sp>
        <p:nvSpPr>
          <p:cNvPr id="18" name="Shape 14"/>
          <p:cNvSpPr/>
          <p:nvPr/>
        </p:nvSpPr>
        <p:spPr>
          <a:xfrm>
            <a:off x="411480" y="3200400"/>
            <a:ext cx="5547208" cy="1325880"/>
          </a:xfrm>
          <a:prstGeom prst="rect">
            <a:avLst/>
          </a:prstGeom>
          <a:solidFill>
            <a:srgbClr val="FFFFFF"/>
          </a:solidFill>
          <a:ln w="6350">
            <a:solidFill>
              <a:srgbClr val="DDDDDD"/>
            </a:solidFill>
            <a:prstDash val="solid"/>
          </a:ln>
        </p:spPr>
      </p:sp>
      <p:sp>
        <p:nvSpPr>
          <p:cNvPr id="19" name="Text 15"/>
          <p:cNvSpPr/>
          <p:nvPr/>
        </p:nvSpPr>
        <p:spPr>
          <a:xfrm>
            <a:off x="640080" y="3364992"/>
            <a:ext cx="548640" cy="365760"/>
          </a:xfrm>
          <a:prstGeom prst="rect">
            <a:avLst/>
          </a:prstGeom>
          <a:noFill/>
          <a:ln/>
        </p:spPr>
        <p:txBody>
          <a:bodyPr wrap="square" rtlCol="0" anchor="ctr"/>
          <a:lstStyle/>
          <a:p>
            <a:pPr indent="0" marL="0">
              <a:buNone/>
            </a:pPr>
            <a:r>
              <a:rPr lang="en-US" sz="2000" b="1" dirty="0">
                <a:solidFill>
                  <a:srgbClr val="B8923A"/>
                </a:solidFill>
                <a:latin typeface="Georgia" pitchFamily="34" charset="0"/>
                <a:ea typeface="Georgia" pitchFamily="34" charset="-122"/>
                <a:cs typeface="Georgia" pitchFamily="34" charset="-120"/>
              </a:rPr>
              <a:t>01</a:t>
            </a:r>
            <a:endParaRPr lang="en-US" sz="2000" dirty="0"/>
          </a:p>
        </p:txBody>
      </p:sp>
      <p:sp>
        <p:nvSpPr>
          <p:cNvPr id="20" name="Text 16"/>
          <p:cNvSpPr/>
          <p:nvPr/>
        </p:nvSpPr>
        <p:spPr>
          <a:xfrm>
            <a:off x="1325880" y="3364992"/>
            <a:ext cx="4449928" cy="365760"/>
          </a:xfrm>
          <a:prstGeom prst="rect">
            <a:avLst/>
          </a:prstGeom>
          <a:noFill/>
          <a:ln/>
        </p:spPr>
        <p:txBody>
          <a:bodyPr wrap="square" rtlCol="0" anchor="ctr"/>
          <a:lstStyle/>
          <a:p>
            <a:pPr indent="0" marL="0">
              <a:buNone/>
            </a:pPr>
            <a:r>
              <a:rPr lang="en-US" sz="1600" b="1" dirty="0">
                <a:solidFill>
                  <a:srgbClr val="1A1410"/>
                </a:solidFill>
                <a:latin typeface="Georgia" pitchFamily="34" charset="0"/>
                <a:ea typeface="Georgia" pitchFamily="34" charset="-122"/>
                <a:cs typeface="Georgia" pitchFamily="34" charset="-120"/>
              </a:rPr>
              <a:t>Director duty of care</a:t>
            </a:r>
            <a:endParaRPr lang="en-US" sz="1600" dirty="0"/>
          </a:p>
        </p:txBody>
      </p:sp>
      <p:sp>
        <p:nvSpPr>
          <p:cNvPr id="21" name="Text 17"/>
          <p:cNvSpPr/>
          <p:nvPr/>
        </p:nvSpPr>
        <p:spPr>
          <a:xfrm>
            <a:off x="1325880" y="3749040"/>
            <a:ext cx="4449928" cy="68580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Under the model WHS Act, officers carry a positive due-diligence duty. UV exposure is now squarely in scope.</a:t>
            </a:r>
            <a:endParaRPr lang="en-US" sz="1050" dirty="0"/>
          </a:p>
        </p:txBody>
      </p:sp>
      <p:sp>
        <p:nvSpPr>
          <p:cNvPr id="22" name="Shape 18"/>
          <p:cNvSpPr/>
          <p:nvPr/>
        </p:nvSpPr>
        <p:spPr>
          <a:xfrm>
            <a:off x="6233008" y="3200400"/>
            <a:ext cx="5547208" cy="1325880"/>
          </a:xfrm>
          <a:prstGeom prst="rect">
            <a:avLst/>
          </a:prstGeom>
          <a:solidFill>
            <a:srgbClr val="FFFFFF"/>
          </a:solidFill>
          <a:ln w="6350">
            <a:solidFill>
              <a:srgbClr val="DDDDDD"/>
            </a:solidFill>
            <a:prstDash val="solid"/>
          </a:ln>
        </p:spPr>
      </p:sp>
      <p:sp>
        <p:nvSpPr>
          <p:cNvPr id="23" name="Text 19"/>
          <p:cNvSpPr/>
          <p:nvPr/>
        </p:nvSpPr>
        <p:spPr>
          <a:xfrm>
            <a:off x="6461608" y="3364992"/>
            <a:ext cx="548640" cy="365760"/>
          </a:xfrm>
          <a:prstGeom prst="rect">
            <a:avLst/>
          </a:prstGeom>
          <a:noFill/>
          <a:ln/>
        </p:spPr>
        <p:txBody>
          <a:bodyPr wrap="square" rtlCol="0" anchor="ctr"/>
          <a:lstStyle/>
          <a:p>
            <a:pPr indent="0" marL="0">
              <a:buNone/>
            </a:pPr>
            <a:r>
              <a:rPr lang="en-US" sz="2000" b="1" dirty="0">
                <a:solidFill>
                  <a:srgbClr val="B8923A"/>
                </a:solidFill>
                <a:latin typeface="Georgia" pitchFamily="34" charset="0"/>
                <a:ea typeface="Georgia" pitchFamily="34" charset="-122"/>
                <a:cs typeface="Georgia" pitchFamily="34" charset="-120"/>
              </a:rPr>
              <a:t>02</a:t>
            </a:r>
            <a:endParaRPr lang="en-US" sz="2000" dirty="0"/>
          </a:p>
        </p:txBody>
      </p:sp>
      <p:sp>
        <p:nvSpPr>
          <p:cNvPr id="24" name="Text 20"/>
          <p:cNvSpPr/>
          <p:nvPr/>
        </p:nvSpPr>
        <p:spPr>
          <a:xfrm>
            <a:off x="7147408" y="3364992"/>
            <a:ext cx="4449928" cy="365760"/>
          </a:xfrm>
          <a:prstGeom prst="rect">
            <a:avLst/>
          </a:prstGeom>
          <a:noFill/>
          <a:ln/>
        </p:spPr>
        <p:txBody>
          <a:bodyPr wrap="square" rtlCol="0" anchor="ctr"/>
          <a:lstStyle/>
          <a:p>
            <a:pPr indent="0" marL="0">
              <a:buNone/>
            </a:pPr>
            <a:r>
              <a:rPr lang="en-US" sz="1600" b="1" dirty="0">
                <a:solidFill>
                  <a:srgbClr val="1A1410"/>
                </a:solidFill>
                <a:latin typeface="Georgia" pitchFamily="34" charset="0"/>
                <a:ea typeface="Georgia" pitchFamily="34" charset="-122"/>
                <a:cs typeface="Georgia" pitchFamily="34" charset="-120"/>
              </a:rPr>
              <a:t>ESG 'S' reporting</a:t>
            </a:r>
            <a:endParaRPr lang="en-US" sz="1600" dirty="0"/>
          </a:p>
        </p:txBody>
      </p:sp>
      <p:sp>
        <p:nvSpPr>
          <p:cNvPr id="25" name="Text 21"/>
          <p:cNvSpPr/>
          <p:nvPr/>
        </p:nvSpPr>
        <p:spPr>
          <a:xfrm>
            <a:off x="7147408" y="3749040"/>
            <a:ext cx="4449928" cy="68580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Workforce health outcomes are increasingly disclosed under ASX governance and ISSB-aligned frameworks.</a:t>
            </a:r>
            <a:endParaRPr lang="en-US" sz="1050" dirty="0"/>
          </a:p>
        </p:txBody>
      </p:sp>
      <p:sp>
        <p:nvSpPr>
          <p:cNvPr id="26" name="Shape 22"/>
          <p:cNvSpPr/>
          <p:nvPr/>
        </p:nvSpPr>
        <p:spPr>
          <a:xfrm>
            <a:off x="411480" y="4709160"/>
            <a:ext cx="5547208" cy="1325880"/>
          </a:xfrm>
          <a:prstGeom prst="rect">
            <a:avLst/>
          </a:prstGeom>
          <a:solidFill>
            <a:srgbClr val="FFFFFF"/>
          </a:solidFill>
          <a:ln w="6350">
            <a:solidFill>
              <a:srgbClr val="DDDDDD"/>
            </a:solidFill>
            <a:prstDash val="solid"/>
          </a:ln>
        </p:spPr>
      </p:sp>
      <p:sp>
        <p:nvSpPr>
          <p:cNvPr id="27" name="Text 23"/>
          <p:cNvSpPr/>
          <p:nvPr/>
        </p:nvSpPr>
        <p:spPr>
          <a:xfrm>
            <a:off x="640080" y="4873752"/>
            <a:ext cx="548640" cy="365760"/>
          </a:xfrm>
          <a:prstGeom prst="rect">
            <a:avLst/>
          </a:prstGeom>
          <a:noFill/>
          <a:ln/>
        </p:spPr>
        <p:txBody>
          <a:bodyPr wrap="square" rtlCol="0" anchor="ctr"/>
          <a:lstStyle/>
          <a:p>
            <a:pPr indent="0" marL="0">
              <a:buNone/>
            </a:pPr>
            <a:r>
              <a:rPr lang="en-US" sz="2000" b="1" dirty="0">
                <a:solidFill>
                  <a:srgbClr val="B8923A"/>
                </a:solidFill>
                <a:latin typeface="Georgia" pitchFamily="34" charset="0"/>
                <a:ea typeface="Georgia" pitchFamily="34" charset="-122"/>
                <a:cs typeface="Georgia" pitchFamily="34" charset="-120"/>
              </a:rPr>
              <a:t>03</a:t>
            </a:r>
            <a:endParaRPr lang="en-US" sz="2000" dirty="0"/>
          </a:p>
        </p:txBody>
      </p:sp>
      <p:sp>
        <p:nvSpPr>
          <p:cNvPr id="28" name="Text 24"/>
          <p:cNvSpPr/>
          <p:nvPr/>
        </p:nvSpPr>
        <p:spPr>
          <a:xfrm>
            <a:off x="1325880" y="4873752"/>
            <a:ext cx="4449928" cy="365760"/>
          </a:xfrm>
          <a:prstGeom prst="rect">
            <a:avLst/>
          </a:prstGeom>
          <a:noFill/>
          <a:ln/>
        </p:spPr>
        <p:txBody>
          <a:bodyPr wrap="square" rtlCol="0" anchor="ctr"/>
          <a:lstStyle/>
          <a:p>
            <a:pPr indent="0" marL="0">
              <a:buNone/>
            </a:pPr>
            <a:r>
              <a:rPr lang="en-US" sz="1600" b="1" dirty="0">
                <a:solidFill>
                  <a:srgbClr val="1A1410"/>
                </a:solidFill>
                <a:latin typeface="Georgia" pitchFamily="34" charset="0"/>
                <a:ea typeface="Georgia" pitchFamily="34" charset="-122"/>
                <a:cs typeface="Georgia" pitchFamily="34" charset="-120"/>
              </a:rPr>
              <a:t>Insurance premium signal</a:t>
            </a:r>
            <a:endParaRPr lang="en-US" sz="1600" dirty="0"/>
          </a:p>
        </p:txBody>
      </p:sp>
      <p:sp>
        <p:nvSpPr>
          <p:cNvPr id="29" name="Text 25"/>
          <p:cNvSpPr/>
          <p:nvPr/>
        </p:nvSpPr>
        <p:spPr>
          <a:xfrm>
            <a:off x="1325880" y="5257800"/>
            <a:ext cx="4449928" cy="68580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Workers' compensation claims for occupational skin cancer have driven a measurable rise in scheme exposure.</a:t>
            </a:r>
            <a:endParaRPr lang="en-US" sz="1050" dirty="0"/>
          </a:p>
        </p:txBody>
      </p:sp>
      <p:sp>
        <p:nvSpPr>
          <p:cNvPr id="30" name="Shape 26"/>
          <p:cNvSpPr/>
          <p:nvPr/>
        </p:nvSpPr>
        <p:spPr>
          <a:xfrm>
            <a:off x="6233008" y="4709160"/>
            <a:ext cx="5547208" cy="1325880"/>
          </a:xfrm>
          <a:prstGeom prst="rect">
            <a:avLst/>
          </a:prstGeom>
          <a:solidFill>
            <a:srgbClr val="FFFFFF"/>
          </a:solidFill>
          <a:ln w="6350">
            <a:solidFill>
              <a:srgbClr val="DDDDDD"/>
            </a:solidFill>
            <a:prstDash val="solid"/>
          </a:ln>
        </p:spPr>
      </p:sp>
      <p:sp>
        <p:nvSpPr>
          <p:cNvPr id="31" name="Text 27"/>
          <p:cNvSpPr/>
          <p:nvPr/>
        </p:nvSpPr>
        <p:spPr>
          <a:xfrm>
            <a:off x="6461608" y="4873752"/>
            <a:ext cx="548640" cy="365760"/>
          </a:xfrm>
          <a:prstGeom prst="rect">
            <a:avLst/>
          </a:prstGeom>
          <a:noFill/>
          <a:ln/>
        </p:spPr>
        <p:txBody>
          <a:bodyPr wrap="square" rtlCol="0" anchor="ctr"/>
          <a:lstStyle/>
          <a:p>
            <a:pPr indent="0" marL="0">
              <a:buNone/>
            </a:pPr>
            <a:r>
              <a:rPr lang="en-US" sz="2000" b="1" dirty="0">
                <a:solidFill>
                  <a:srgbClr val="B8923A"/>
                </a:solidFill>
                <a:latin typeface="Georgia" pitchFamily="34" charset="0"/>
                <a:ea typeface="Georgia" pitchFamily="34" charset="-122"/>
                <a:cs typeface="Georgia" pitchFamily="34" charset="-120"/>
              </a:rPr>
              <a:t>04</a:t>
            </a:r>
            <a:endParaRPr lang="en-US" sz="2000" dirty="0"/>
          </a:p>
        </p:txBody>
      </p:sp>
      <p:sp>
        <p:nvSpPr>
          <p:cNvPr id="32" name="Text 28"/>
          <p:cNvSpPr/>
          <p:nvPr/>
        </p:nvSpPr>
        <p:spPr>
          <a:xfrm>
            <a:off x="7147408" y="4873752"/>
            <a:ext cx="4449928" cy="365760"/>
          </a:xfrm>
          <a:prstGeom prst="rect">
            <a:avLst/>
          </a:prstGeom>
          <a:noFill/>
          <a:ln/>
        </p:spPr>
        <p:txBody>
          <a:bodyPr wrap="square" rtlCol="0" anchor="ctr"/>
          <a:lstStyle/>
          <a:p>
            <a:pPr indent="0" marL="0">
              <a:buNone/>
            </a:pPr>
            <a:r>
              <a:rPr lang="en-US" sz="1600" b="1" dirty="0">
                <a:solidFill>
                  <a:srgbClr val="1A1410"/>
                </a:solidFill>
                <a:latin typeface="Georgia" pitchFamily="34" charset="0"/>
                <a:ea typeface="Georgia" pitchFamily="34" charset="-122"/>
                <a:cs typeface="Georgia" pitchFamily="34" charset="-120"/>
              </a:rPr>
              <a:t>Talent &amp; retention</a:t>
            </a:r>
            <a:endParaRPr lang="en-US" sz="1600" dirty="0"/>
          </a:p>
        </p:txBody>
      </p:sp>
      <p:sp>
        <p:nvSpPr>
          <p:cNvPr id="33" name="Text 29"/>
          <p:cNvSpPr/>
          <p:nvPr/>
        </p:nvSpPr>
        <p:spPr>
          <a:xfrm>
            <a:off x="7147408" y="5257800"/>
            <a:ext cx="4449928" cy="685800"/>
          </a:xfrm>
          <a:prstGeom prst="rect">
            <a:avLst/>
          </a:prstGeom>
          <a:noFill/>
          <a:ln/>
        </p:spPr>
        <p:txBody>
          <a:bodyPr wrap="square" rtlCol="0" anchor="ctr"/>
          <a:lstStyle/>
          <a:p>
            <a:pPr indent="0" marL="0">
              <a:buNone/>
            </a:pPr>
            <a:r>
              <a:rPr lang="en-US" sz="1050" dirty="0">
                <a:solidFill>
                  <a:srgbClr val="333333"/>
                </a:solidFill>
                <a:latin typeface="Calibri" pitchFamily="34" charset="0"/>
                <a:ea typeface="Calibri" pitchFamily="34" charset="-122"/>
                <a:cs typeface="Calibri" pitchFamily="34" charset="-120"/>
              </a:rPr>
              <a:t>High-risk outdoor sectors face attrition costs that dwarf the price of a structured prevention program.</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5F1E8"/>
        </a:solidFill>
      </p:bgPr>
    </p:bg>
    <p:spTree>
      <p:nvGrpSpPr>
        <p:cNvPr id="1" name=""/>
        <p:cNvGrpSpPr/>
        <p:nvPr/>
      </p:nvGrpSpPr>
      <p:grpSpPr>
        <a:xfrm>
          <a:off x="0" y="0"/>
          <a:ext cx="0" cy="0"/>
          <a:chOff x="0" y="0"/>
          <a:chExt cx="0" cy="0"/>
        </a:xfrm>
      </p:grpSpPr>
      <p:sp>
        <p:nvSpPr>
          <p:cNvPr id="2" name="Shape 0"/>
          <p:cNvSpPr/>
          <p:nvPr/>
        </p:nvSpPr>
        <p:spPr>
          <a:xfrm>
            <a:off x="0" y="0"/>
            <a:ext cx="12191695" cy="45720"/>
          </a:xfrm>
          <a:prstGeom prst="rect">
            <a:avLst/>
          </a:prstGeom>
          <a:solidFill>
            <a:srgbClr val="B8923A"/>
          </a:solidFill>
          <a:ln/>
        </p:spPr>
      </p:sp>
      <p:pic>
        <p:nvPicPr>
          <p:cNvPr id="3" name="Image 0" descr="preencoded.png">    </p:cNvPr>
          <p:cNvPicPr>
            <a:picLocks noChangeAspect="1"/>
          </p:cNvPicPr>
          <p:nvPr/>
        </p:nvPicPr>
        <p:blipFill>
          <a:blip r:embed="rId1"/>
          <a:stretch>
            <a:fillRect/>
          </a:stretch>
        </p:blipFill>
        <p:spPr>
          <a:xfrm>
            <a:off x="411480" y="256032"/>
            <a:ext cx="502920" cy="502920"/>
          </a:xfrm>
          <a:prstGeom prst="rect">
            <a:avLst/>
          </a:prstGeom>
        </p:spPr>
      </p:pic>
      <p:sp>
        <p:nvSpPr>
          <p:cNvPr id="4" name="Text 1"/>
          <p:cNvSpPr/>
          <p:nvPr/>
        </p:nvSpPr>
        <p:spPr>
          <a:xfrm>
            <a:off x="987552" y="292608"/>
            <a:ext cx="2743200" cy="256032"/>
          </a:xfrm>
          <a:prstGeom prst="rect">
            <a:avLst/>
          </a:prstGeom>
          <a:noFill/>
          <a:ln/>
        </p:spPr>
        <p:txBody>
          <a:bodyPr wrap="square" rtlCol="0" anchor="ctr"/>
          <a:lstStyle/>
          <a:p>
            <a:pPr indent="0" marL="0">
              <a:buNone/>
            </a:pPr>
            <a:r>
              <a:rPr lang="en-US" sz="1100" b="1" dirty="0">
                <a:solidFill>
                  <a:srgbClr val="1A1410"/>
                </a:solidFill>
                <a:latin typeface="Georgia" pitchFamily="34" charset="0"/>
                <a:ea typeface="Georgia" pitchFamily="34" charset="-122"/>
                <a:cs typeface="Georgia" pitchFamily="34" charset="-120"/>
              </a:rPr>
              <a:t>Skin Check Champions</a:t>
            </a:r>
            <a:endParaRPr lang="en-US" sz="1100" dirty="0"/>
          </a:p>
        </p:txBody>
      </p:sp>
      <p:sp>
        <p:nvSpPr>
          <p:cNvPr id="5" name="Text 2"/>
          <p:cNvSpPr/>
          <p:nvPr/>
        </p:nvSpPr>
        <p:spPr>
          <a:xfrm>
            <a:off x="987552" y="530352"/>
            <a:ext cx="2743200" cy="201168"/>
          </a:xfrm>
          <a:prstGeom prst="rect">
            <a:avLst/>
          </a:prstGeom>
          <a:noFill/>
          <a:ln/>
        </p:spPr>
        <p:txBody>
          <a:bodyPr wrap="square" rtlCol="0" anchor="ctr"/>
          <a:lstStyle/>
          <a:p>
            <a:pPr indent="0" marL="0">
              <a:buNone/>
            </a:pPr>
            <a:r>
              <a:rPr lang="en-US" sz="700" spc="300" kern="0" dirty="0">
                <a:solidFill>
                  <a:srgbClr val="6B5D4F"/>
                </a:solidFill>
                <a:latin typeface="Calibri" pitchFamily="34" charset="0"/>
                <a:ea typeface="Calibri" pitchFamily="34" charset="-122"/>
                <a:cs typeface="Calibri" pitchFamily="34" charset="-120"/>
              </a:rPr>
              <a:t>WORKPLACE PREVENTION</a:t>
            </a:r>
            <a:endParaRPr lang="en-US" sz="700" dirty="0"/>
          </a:p>
        </p:txBody>
      </p:sp>
      <p:sp>
        <p:nvSpPr>
          <p:cNvPr id="6" name="Shape 3"/>
          <p:cNvSpPr/>
          <p:nvPr/>
        </p:nvSpPr>
        <p:spPr>
          <a:xfrm>
            <a:off x="3794760" y="292608"/>
            <a:ext cx="0" cy="457200"/>
          </a:xfrm>
          <a:prstGeom prst="line">
            <a:avLst/>
          </a:prstGeom>
          <a:noFill/>
          <a:ln w="6350">
            <a:solidFill>
              <a:srgbClr val="CCCCCC"/>
            </a:solidFill>
            <a:prstDash val="solid"/>
          </a:ln>
        </p:spPr>
      </p:sp>
      <p:pic>
        <p:nvPicPr>
          <p:cNvPr id="7" name="Image 1" descr="preencoded.png">    </p:cNvPr>
          <p:cNvPicPr>
            <a:picLocks noChangeAspect="1"/>
          </p:cNvPicPr>
          <p:nvPr/>
        </p:nvPicPr>
        <p:blipFill>
          <a:blip r:embed="rId2"/>
          <a:stretch>
            <a:fillRect/>
          </a:stretch>
        </p:blipFill>
        <p:spPr>
          <a:xfrm>
            <a:off x="3931920" y="256032"/>
            <a:ext cx="502920" cy="502920"/>
          </a:xfrm>
          <a:prstGeom prst="rect">
            <a:avLst/>
          </a:prstGeom>
        </p:spPr>
      </p:pic>
      <p:sp>
        <p:nvSpPr>
          <p:cNvPr id="8" name="Text 4"/>
          <p:cNvSpPr/>
          <p:nvPr/>
        </p:nvSpPr>
        <p:spPr>
          <a:xfrm>
            <a:off x="4526280" y="384048"/>
            <a:ext cx="4114800" cy="274320"/>
          </a:xfrm>
          <a:prstGeom prst="rect">
            <a:avLst/>
          </a:prstGeom>
          <a:noFill/>
          <a:ln/>
        </p:spPr>
        <p:txBody>
          <a:bodyPr wrap="square" rtlCol="0" anchor="ctr"/>
          <a:lstStyle/>
          <a:p>
            <a:pPr indent="0" marL="0">
              <a:buNone/>
            </a:pPr>
            <a:r>
              <a:rPr lang="en-US" sz="1000" dirty="0">
                <a:solidFill>
                  <a:srgbClr val="1A1410"/>
                </a:solidFill>
                <a:latin typeface="Georgia" pitchFamily="34" charset="0"/>
                <a:ea typeface="Georgia" pitchFamily="34" charset="-122"/>
                <a:cs typeface="Georgia" pitchFamily="34" charset="-120"/>
              </a:rPr>
              <a:t>Australian Institute of Company Directors</a:t>
            </a:r>
            <a:endParaRPr lang="en-US" sz="1000" dirty="0"/>
          </a:p>
        </p:txBody>
      </p:sp>
      <p:sp>
        <p:nvSpPr>
          <p:cNvPr id="9" name="Text 5"/>
          <p:cNvSpPr/>
          <p:nvPr/>
        </p:nvSpPr>
        <p:spPr>
          <a:xfrm>
            <a:off x="7985455" y="365760"/>
            <a:ext cx="3291840" cy="274320"/>
          </a:xfrm>
          <a:prstGeom prst="rect">
            <a:avLst/>
          </a:prstGeom>
          <a:noFill/>
          <a:ln/>
        </p:spPr>
        <p:txBody>
          <a:bodyPr wrap="square" rtlCol="0" anchor="ctr"/>
          <a:lstStyle/>
          <a:p>
            <a:pPr algn="r" indent="0" marL="0">
              <a:buNone/>
            </a:pPr>
            <a:r>
              <a:rPr lang="en-US" sz="800" spc="300" kern="0" dirty="0">
                <a:solidFill>
                  <a:srgbClr val="6B5D4F"/>
                </a:solidFill>
                <a:latin typeface="Calibri" pitchFamily="34" charset="0"/>
                <a:ea typeface="Calibri" pitchFamily="34" charset="-122"/>
                <a:cs typeface="Calibri" pitchFamily="34" charset="-120"/>
              </a:rPr>
              <a:t>07 · DETECTION PROGRAM</a:t>
            </a:r>
            <a:endParaRPr lang="en-US" sz="800" dirty="0"/>
          </a:p>
        </p:txBody>
      </p:sp>
      <p:sp>
        <p:nvSpPr>
          <p:cNvPr id="10" name="Text 6"/>
          <p:cNvSpPr/>
          <p:nvPr/>
        </p:nvSpPr>
        <p:spPr>
          <a:xfrm>
            <a:off x="11277295" y="365760"/>
            <a:ext cx="548640" cy="274320"/>
          </a:xfrm>
          <a:prstGeom prst="rect">
            <a:avLst/>
          </a:prstGeom>
          <a:noFill/>
          <a:ln/>
        </p:spPr>
        <p:txBody>
          <a:bodyPr wrap="square" rtlCol="0" anchor="ctr"/>
          <a:lstStyle/>
          <a:p>
            <a:pPr algn="r" indent="0" marL="0">
              <a:buNone/>
            </a:pPr>
            <a:r>
              <a:rPr lang="en-US" sz="800" b="1" dirty="0">
                <a:solidFill>
                  <a:srgbClr val="1A1410"/>
                </a:solidFill>
                <a:latin typeface="Calibri" pitchFamily="34" charset="0"/>
                <a:ea typeface="Calibri" pitchFamily="34" charset="-122"/>
                <a:cs typeface="Calibri" pitchFamily="34" charset="-120"/>
              </a:rPr>
              <a:t>09 / 22</a:t>
            </a:r>
            <a:endParaRPr lang="en-US" sz="800" dirty="0"/>
          </a:p>
        </p:txBody>
      </p:sp>
      <p:sp>
        <p:nvSpPr>
          <p:cNvPr id="11" name="Shape 7"/>
          <p:cNvSpPr/>
          <p:nvPr/>
        </p:nvSpPr>
        <p:spPr>
          <a:xfrm>
            <a:off x="411480" y="6446520"/>
            <a:ext cx="11368735" cy="0"/>
          </a:xfrm>
          <a:prstGeom prst="line">
            <a:avLst/>
          </a:prstGeom>
          <a:noFill/>
          <a:ln w="6350">
            <a:solidFill>
              <a:srgbClr val="DDDDDD"/>
            </a:solidFill>
            <a:prstDash val="solid"/>
          </a:ln>
        </p:spPr>
      </p:sp>
      <p:sp>
        <p:nvSpPr>
          <p:cNvPr id="12" name="Text 8"/>
          <p:cNvSpPr/>
          <p:nvPr/>
        </p:nvSpPr>
        <p:spPr>
          <a:xfrm>
            <a:off x="411480" y="6492240"/>
            <a:ext cx="7315200" cy="228600"/>
          </a:xfrm>
          <a:prstGeom prst="rect">
            <a:avLst/>
          </a:prstGeom>
          <a:noFill/>
          <a:ln/>
        </p:spPr>
        <p:txBody>
          <a:bodyPr wrap="square" rtlCol="0" anchor="ctr"/>
          <a:lstStyle/>
          <a:p>
            <a:pPr indent="0" marL="0">
              <a:buNone/>
            </a:pPr>
            <a:r>
              <a:rPr lang="en-US" sz="750" spc="200" kern="0" dirty="0">
                <a:solidFill>
                  <a:srgbClr val="6B5D4F"/>
                </a:solidFill>
                <a:latin typeface="Calibri" pitchFamily="34" charset="0"/>
                <a:ea typeface="Calibri" pitchFamily="34" charset="-122"/>
                <a:cs typeface="Calibri" pitchFamily="34" charset="-120"/>
              </a:rPr>
              <a:t>Skin Check Champions  ·  Workplace Prevention Division  ·  In partnership with the AICD</a:t>
            </a:r>
            <a:endParaRPr lang="en-US" sz="750" dirty="0"/>
          </a:p>
        </p:txBody>
      </p:sp>
      <p:sp>
        <p:nvSpPr>
          <p:cNvPr id="13" name="Text 9"/>
          <p:cNvSpPr/>
          <p:nvPr/>
        </p:nvSpPr>
        <p:spPr>
          <a:xfrm>
            <a:off x="7208215" y="6492240"/>
            <a:ext cx="4572000" cy="228600"/>
          </a:xfrm>
          <a:prstGeom prst="rect">
            <a:avLst/>
          </a:prstGeom>
          <a:noFill/>
          <a:ln/>
        </p:spPr>
        <p:txBody>
          <a:bodyPr wrap="square" rtlCol="0" anchor="ctr"/>
          <a:lstStyle/>
          <a:p>
            <a:pPr algn="r" indent="0" marL="0">
              <a:buNone/>
            </a:pPr>
            <a:r>
              <a:rPr lang="en-US" sz="750" spc="200" kern="0" dirty="0">
                <a:solidFill>
                  <a:srgbClr val="6B5D4F"/>
                </a:solidFill>
                <a:latin typeface="Calibri" pitchFamily="34" charset="0"/>
                <a:ea typeface="Calibri" pitchFamily="34" charset="-122"/>
                <a:cs typeface="Calibri" pitchFamily="34" charset="-120"/>
              </a:rPr>
              <a:t>Cancer Council Australia  ·  AIHW  ·  Safe Work Australia</a:t>
            </a:r>
            <a:endParaRPr lang="en-US" sz="750" dirty="0"/>
          </a:p>
        </p:txBody>
      </p:sp>
      <p:sp>
        <p:nvSpPr>
          <p:cNvPr id="14" name="Shape 10"/>
          <p:cNvSpPr/>
          <p:nvPr/>
        </p:nvSpPr>
        <p:spPr>
          <a:xfrm>
            <a:off x="411480" y="1280160"/>
            <a:ext cx="365760" cy="36576"/>
          </a:xfrm>
          <a:prstGeom prst="rect">
            <a:avLst/>
          </a:prstGeom>
          <a:solidFill>
            <a:srgbClr val="B8923A"/>
          </a:solidFill>
          <a:ln w="12700">
            <a:solidFill>
              <a:srgbClr val="B8923A"/>
            </a:solidFill>
            <a:prstDash val="solid"/>
          </a:ln>
        </p:spPr>
      </p:sp>
      <p:sp>
        <p:nvSpPr>
          <p:cNvPr id="15" name="Text 11"/>
          <p:cNvSpPr/>
          <p:nvPr/>
        </p:nvSpPr>
        <p:spPr>
          <a:xfrm>
            <a:off x="868680" y="1207008"/>
            <a:ext cx="7315200" cy="228600"/>
          </a:xfrm>
          <a:prstGeom prst="rect">
            <a:avLst/>
          </a:prstGeom>
          <a:noFill/>
          <a:ln/>
        </p:spPr>
        <p:txBody>
          <a:bodyPr wrap="square" rtlCol="0" anchor="ctr"/>
          <a:lstStyle/>
          <a:p>
            <a:pPr indent="0" marL="0">
              <a:buNone/>
            </a:pPr>
            <a:r>
              <a:rPr lang="en-US" sz="900" b="1" spc="400" kern="0" dirty="0">
                <a:solidFill>
                  <a:srgbClr val="6B5D4F"/>
                </a:solidFill>
                <a:latin typeface="Calibri" pitchFamily="34" charset="0"/>
                <a:ea typeface="Calibri" pitchFamily="34" charset="-122"/>
                <a:cs typeface="Calibri" pitchFamily="34" charset="-120"/>
              </a:rPr>
              <a:t>08 · SCC DETECTION STATISTICS</a:t>
            </a:r>
            <a:endParaRPr lang="en-US" sz="900" dirty="0"/>
          </a:p>
        </p:txBody>
      </p:sp>
      <p:sp>
        <p:nvSpPr>
          <p:cNvPr id="16" name="Text 12"/>
          <p:cNvSpPr/>
          <p:nvPr/>
        </p:nvSpPr>
        <p:spPr>
          <a:xfrm>
            <a:off x="411480" y="1508760"/>
            <a:ext cx="11368735"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What a structured workplace screening program finds.</a:t>
            </a:r>
            <a:endParaRPr lang="en-US" sz="3600" dirty="0"/>
          </a:p>
        </p:txBody>
      </p:sp>
      <p:sp>
        <p:nvSpPr>
          <p:cNvPr id="17" name="Text 13"/>
          <p:cNvSpPr/>
          <p:nvPr/>
        </p:nvSpPr>
        <p:spPr>
          <a:xfrm>
            <a:off x="411480" y="2468880"/>
            <a:ext cx="11368735" cy="457200"/>
          </a:xfrm>
          <a:prstGeom prst="rect">
            <a:avLst/>
          </a:prstGeom>
          <a:noFill/>
          <a:ln/>
        </p:spPr>
        <p:txBody>
          <a:bodyPr wrap="square" rtlCol="0" anchor="ctr"/>
          <a:lstStyle/>
          <a:p>
            <a:pPr indent="0" marL="0">
              <a:buNone/>
            </a:pPr>
            <a:r>
              <a:rPr lang="en-US" sz="1300" i="1" dirty="0">
                <a:solidFill>
                  <a:srgbClr val="6B5D4F"/>
                </a:solidFill>
                <a:latin typeface="Calibri" pitchFamily="34" charset="0"/>
                <a:ea typeface="Calibri" pitchFamily="34" charset="-122"/>
                <a:cs typeface="Calibri" pitchFamily="34" charset="-120"/>
              </a:rPr>
              <a:t>Aggregate data from Skin Check Champions enterprise programs across outdoor-heavy sectors.</a:t>
            </a:r>
            <a:endParaRPr lang="en-US" sz="1300" dirty="0"/>
          </a:p>
        </p:txBody>
      </p:sp>
      <p:sp>
        <p:nvSpPr>
          <p:cNvPr id="18" name="Shape 14"/>
          <p:cNvSpPr/>
          <p:nvPr/>
        </p:nvSpPr>
        <p:spPr>
          <a:xfrm>
            <a:off x="411480" y="3200400"/>
            <a:ext cx="5547208" cy="1280160"/>
          </a:xfrm>
          <a:prstGeom prst="rect">
            <a:avLst/>
          </a:prstGeom>
          <a:solidFill>
            <a:srgbClr val="FFFFFF"/>
          </a:solidFill>
          <a:ln w="6350">
            <a:solidFill>
              <a:srgbClr val="DDDDDD"/>
            </a:solidFill>
            <a:prstDash val="solid"/>
          </a:ln>
        </p:spPr>
      </p:sp>
      <p:sp>
        <p:nvSpPr>
          <p:cNvPr id="19" name="Shape 15"/>
          <p:cNvSpPr/>
          <p:nvPr/>
        </p:nvSpPr>
        <p:spPr>
          <a:xfrm>
            <a:off x="411480" y="3200400"/>
            <a:ext cx="73152" cy="1280160"/>
          </a:xfrm>
          <a:prstGeom prst="rect">
            <a:avLst/>
          </a:prstGeom>
          <a:solidFill>
            <a:srgbClr val="B8923A"/>
          </a:solidFill>
          <a:ln w="12700">
            <a:solidFill>
              <a:srgbClr val="B8923A"/>
            </a:solidFill>
            <a:prstDash val="solid"/>
          </a:ln>
        </p:spPr>
      </p:sp>
      <p:sp>
        <p:nvSpPr>
          <p:cNvPr id="20" name="Text 16"/>
          <p:cNvSpPr/>
          <p:nvPr/>
        </p:nvSpPr>
        <p:spPr>
          <a:xfrm>
            <a:off x="685800" y="3337560"/>
            <a:ext cx="3200400"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1 in 8</a:t>
            </a:r>
            <a:endParaRPr lang="en-US" sz="3600" dirty="0"/>
          </a:p>
        </p:txBody>
      </p:sp>
      <p:sp>
        <p:nvSpPr>
          <p:cNvPr id="21" name="Text 17"/>
          <p:cNvSpPr/>
          <p:nvPr/>
        </p:nvSpPr>
        <p:spPr>
          <a:xfrm>
            <a:off x="3977640" y="3383280"/>
            <a:ext cx="1798168" cy="914400"/>
          </a:xfrm>
          <a:prstGeom prst="rect">
            <a:avLst/>
          </a:prstGeom>
          <a:noFill/>
          <a:ln/>
        </p:spPr>
        <p:txBody>
          <a:bodyPr wrap="square" rtlCol="0" anchor="ctr"/>
          <a:lstStyle/>
          <a:p>
            <a:pPr indent="0" marL="0">
              <a:buNone/>
            </a:pPr>
            <a:r>
              <a:rPr lang="en-US" sz="950" b="1" spc="200" kern="0" dirty="0">
                <a:solidFill>
                  <a:srgbClr val="1A1410"/>
                </a:solidFill>
                <a:latin typeface="Calibri" pitchFamily="34" charset="0"/>
                <a:ea typeface="Calibri" pitchFamily="34" charset="-122"/>
                <a:cs typeface="Calibri" pitchFamily="34" charset="-120"/>
              </a:rPr>
              <a:t>WORKERS SCREENED FLAGGED FOR FURTHER REVIEW</a:t>
            </a:r>
            <a:endParaRPr lang="en-US" sz="950" dirty="0"/>
          </a:p>
        </p:txBody>
      </p:sp>
      <p:sp>
        <p:nvSpPr>
          <p:cNvPr id="22" name="Shape 18"/>
          <p:cNvSpPr/>
          <p:nvPr/>
        </p:nvSpPr>
        <p:spPr>
          <a:xfrm>
            <a:off x="6233008" y="3200400"/>
            <a:ext cx="5547208" cy="1280160"/>
          </a:xfrm>
          <a:prstGeom prst="rect">
            <a:avLst/>
          </a:prstGeom>
          <a:solidFill>
            <a:srgbClr val="FFFFFF"/>
          </a:solidFill>
          <a:ln w="6350">
            <a:solidFill>
              <a:srgbClr val="DDDDDD"/>
            </a:solidFill>
            <a:prstDash val="solid"/>
          </a:ln>
        </p:spPr>
      </p:sp>
      <p:sp>
        <p:nvSpPr>
          <p:cNvPr id="23" name="Shape 19"/>
          <p:cNvSpPr/>
          <p:nvPr/>
        </p:nvSpPr>
        <p:spPr>
          <a:xfrm>
            <a:off x="6233008" y="3200400"/>
            <a:ext cx="73152" cy="1280160"/>
          </a:xfrm>
          <a:prstGeom prst="rect">
            <a:avLst/>
          </a:prstGeom>
          <a:solidFill>
            <a:srgbClr val="B8923A"/>
          </a:solidFill>
          <a:ln w="12700">
            <a:solidFill>
              <a:srgbClr val="B8923A"/>
            </a:solidFill>
            <a:prstDash val="solid"/>
          </a:ln>
        </p:spPr>
      </p:sp>
      <p:sp>
        <p:nvSpPr>
          <p:cNvPr id="24" name="Text 20"/>
          <p:cNvSpPr/>
          <p:nvPr/>
        </p:nvSpPr>
        <p:spPr>
          <a:xfrm>
            <a:off x="6507328" y="3337560"/>
            <a:ext cx="3200400"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62%</a:t>
            </a:r>
            <a:endParaRPr lang="en-US" sz="3600" dirty="0"/>
          </a:p>
        </p:txBody>
      </p:sp>
      <p:sp>
        <p:nvSpPr>
          <p:cNvPr id="25" name="Text 21"/>
          <p:cNvSpPr/>
          <p:nvPr/>
        </p:nvSpPr>
        <p:spPr>
          <a:xfrm>
            <a:off x="9799168" y="3383280"/>
            <a:ext cx="1798168" cy="914400"/>
          </a:xfrm>
          <a:prstGeom prst="rect">
            <a:avLst/>
          </a:prstGeom>
          <a:noFill/>
          <a:ln/>
        </p:spPr>
        <p:txBody>
          <a:bodyPr wrap="square" rtlCol="0" anchor="ctr"/>
          <a:lstStyle/>
          <a:p>
            <a:pPr indent="0" marL="0">
              <a:buNone/>
            </a:pPr>
            <a:r>
              <a:rPr lang="en-US" sz="950" b="1" spc="200" kern="0" dirty="0">
                <a:solidFill>
                  <a:srgbClr val="1A1410"/>
                </a:solidFill>
                <a:latin typeface="Calibri" pitchFamily="34" charset="0"/>
                <a:ea typeface="Calibri" pitchFamily="34" charset="-122"/>
                <a:cs typeface="Calibri" pitchFamily="34" charset="-120"/>
              </a:rPr>
              <a:t>PARTICIPATION RATE WHERE EMPLOYER-FUNDED</a:t>
            </a:r>
            <a:endParaRPr lang="en-US" sz="950" dirty="0"/>
          </a:p>
        </p:txBody>
      </p:sp>
      <p:sp>
        <p:nvSpPr>
          <p:cNvPr id="26" name="Shape 22"/>
          <p:cNvSpPr/>
          <p:nvPr/>
        </p:nvSpPr>
        <p:spPr>
          <a:xfrm>
            <a:off x="411480" y="4709160"/>
            <a:ext cx="5547208" cy="1280160"/>
          </a:xfrm>
          <a:prstGeom prst="rect">
            <a:avLst/>
          </a:prstGeom>
          <a:solidFill>
            <a:srgbClr val="FFFFFF"/>
          </a:solidFill>
          <a:ln w="6350">
            <a:solidFill>
              <a:srgbClr val="DDDDDD"/>
            </a:solidFill>
            <a:prstDash val="solid"/>
          </a:ln>
        </p:spPr>
      </p:sp>
      <p:sp>
        <p:nvSpPr>
          <p:cNvPr id="27" name="Shape 23"/>
          <p:cNvSpPr/>
          <p:nvPr/>
        </p:nvSpPr>
        <p:spPr>
          <a:xfrm>
            <a:off x="411480" y="4709160"/>
            <a:ext cx="73152" cy="1280160"/>
          </a:xfrm>
          <a:prstGeom prst="rect">
            <a:avLst/>
          </a:prstGeom>
          <a:solidFill>
            <a:srgbClr val="B8923A"/>
          </a:solidFill>
          <a:ln w="12700">
            <a:solidFill>
              <a:srgbClr val="B8923A"/>
            </a:solidFill>
            <a:prstDash val="solid"/>
          </a:ln>
        </p:spPr>
      </p:sp>
      <p:sp>
        <p:nvSpPr>
          <p:cNvPr id="28" name="Text 24"/>
          <p:cNvSpPr/>
          <p:nvPr/>
        </p:nvSpPr>
        <p:spPr>
          <a:xfrm>
            <a:off x="685800" y="4846320"/>
            <a:ext cx="3200400"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0.9%</a:t>
            </a:r>
            <a:endParaRPr lang="en-US" sz="3600" dirty="0"/>
          </a:p>
        </p:txBody>
      </p:sp>
      <p:sp>
        <p:nvSpPr>
          <p:cNvPr id="29" name="Text 25"/>
          <p:cNvSpPr/>
          <p:nvPr/>
        </p:nvSpPr>
        <p:spPr>
          <a:xfrm>
            <a:off x="3977640" y="4892040"/>
            <a:ext cx="1798168" cy="914400"/>
          </a:xfrm>
          <a:prstGeom prst="rect">
            <a:avLst/>
          </a:prstGeom>
          <a:noFill/>
          <a:ln/>
        </p:spPr>
        <p:txBody>
          <a:bodyPr wrap="square" rtlCol="0" anchor="ctr"/>
          <a:lstStyle/>
          <a:p>
            <a:pPr indent="0" marL="0">
              <a:buNone/>
            </a:pPr>
            <a:r>
              <a:rPr lang="en-US" sz="950" b="1" spc="200" kern="0" dirty="0">
                <a:solidFill>
                  <a:srgbClr val="1A1410"/>
                </a:solidFill>
                <a:latin typeface="Calibri" pitchFamily="34" charset="0"/>
                <a:ea typeface="Calibri" pitchFamily="34" charset="-122"/>
                <a:cs typeface="Calibri" pitchFamily="34" charset="-120"/>
              </a:rPr>
              <a:t>MELANOMAS DETECTED PER 1,000 WORKERS SCREENED</a:t>
            </a:r>
            <a:endParaRPr lang="en-US" sz="950" dirty="0"/>
          </a:p>
        </p:txBody>
      </p:sp>
      <p:sp>
        <p:nvSpPr>
          <p:cNvPr id="30" name="Shape 26"/>
          <p:cNvSpPr/>
          <p:nvPr/>
        </p:nvSpPr>
        <p:spPr>
          <a:xfrm>
            <a:off x="6233008" y="4709160"/>
            <a:ext cx="5547208" cy="1280160"/>
          </a:xfrm>
          <a:prstGeom prst="rect">
            <a:avLst/>
          </a:prstGeom>
          <a:solidFill>
            <a:srgbClr val="FFFFFF"/>
          </a:solidFill>
          <a:ln w="6350">
            <a:solidFill>
              <a:srgbClr val="DDDDDD"/>
            </a:solidFill>
            <a:prstDash val="solid"/>
          </a:ln>
        </p:spPr>
      </p:sp>
      <p:sp>
        <p:nvSpPr>
          <p:cNvPr id="31" name="Shape 27"/>
          <p:cNvSpPr/>
          <p:nvPr/>
        </p:nvSpPr>
        <p:spPr>
          <a:xfrm>
            <a:off x="6233008" y="4709160"/>
            <a:ext cx="73152" cy="1280160"/>
          </a:xfrm>
          <a:prstGeom prst="rect">
            <a:avLst/>
          </a:prstGeom>
          <a:solidFill>
            <a:srgbClr val="B8923A"/>
          </a:solidFill>
          <a:ln w="12700">
            <a:solidFill>
              <a:srgbClr val="B8923A"/>
            </a:solidFill>
            <a:prstDash val="solid"/>
          </a:ln>
        </p:spPr>
      </p:sp>
      <p:sp>
        <p:nvSpPr>
          <p:cNvPr id="32" name="Text 28"/>
          <p:cNvSpPr/>
          <p:nvPr/>
        </p:nvSpPr>
        <p:spPr>
          <a:xfrm>
            <a:off x="6507328" y="4846320"/>
            <a:ext cx="3200400" cy="1005840"/>
          </a:xfrm>
          <a:prstGeom prst="rect">
            <a:avLst/>
          </a:prstGeom>
          <a:noFill/>
          <a:ln/>
        </p:spPr>
        <p:txBody>
          <a:bodyPr wrap="square" rtlCol="0" anchor="ctr"/>
          <a:lstStyle/>
          <a:p>
            <a:pPr indent="0" marL="0">
              <a:buNone/>
            </a:pPr>
            <a:r>
              <a:rPr lang="en-US" sz="3600" dirty="0">
                <a:solidFill>
                  <a:srgbClr val="1A1410"/>
                </a:solidFill>
                <a:latin typeface="Georgia" pitchFamily="34" charset="0"/>
                <a:ea typeface="Georgia" pitchFamily="34" charset="-122"/>
                <a:cs typeface="Georgia" pitchFamily="34" charset="-120"/>
              </a:rPr>
              <a:t>Stage 0–I</a:t>
            </a:r>
            <a:endParaRPr lang="en-US" sz="3600" dirty="0"/>
          </a:p>
        </p:txBody>
      </p:sp>
      <p:sp>
        <p:nvSpPr>
          <p:cNvPr id="33" name="Text 29"/>
          <p:cNvSpPr/>
          <p:nvPr/>
        </p:nvSpPr>
        <p:spPr>
          <a:xfrm>
            <a:off x="9799168" y="4892040"/>
            <a:ext cx="1798168" cy="914400"/>
          </a:xfrm>
          <a:prstGeom prst="rect">
            <a:avLst/>
          </a:prstGeom>
          <a:noFill/>
          <a:ln/>
        </p:spPr>
        <p:txBody>
          <a:bodyPr wrap="square" rtlCol="0" anchor="ctr"/>
          <a:lstStyle/>
          <a:p>
            <a:pPr indent="0" marL="0">
              <a:buNone/>
            </a:pPr>
            <a:r>
              <a:rPr lang="en-US" sz="950" b="1" spc="200" kern="0" dirty="0">
                <a:solidFill>
                  <a:srgbClr val="1A1410"/>
                </a:solidFill>
                <a:latin typeface="Calibri" pitchFamily="34" charset="0"/>
                <a:ea typeface="Calibri" pitchFamily="34" charset="-122"/>
                <a:cs typeface="Calibri" pitchFamily="34" charset="-120"/>
              </a:rPr>
              <a:t>MAJORITY OF MELANOMAS DETECTED AT EARLIEST, MOST TREATABLE STAGE</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Skin Check Champions × AICD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Executive Board Pack</dc:title>
  <dc:subject>PptxGenJS Presentation</dc:subject>
  <dc:creator>Skin Check Champions</dc:creator>
  <cp:lastModifiedBy>Skin Check Champions</cp:lastModifiedBy>
  <cp:revision>1</cp:revision>
  <dcterms:created xsi:type="dcterms:W3CDTF">2026-06-03T08:12:46Z</dcterms:created>
  <dcterms:modified xsi:type="dcterms:W3CDTF">2026-06-03T08:12:46Z</dcterms:modified>
</cp:coreProperties>
</file>